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2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5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8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5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4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5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BDD9-3945-49E6-A375-33F7AA34BCB1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1D77E-A06D-4CAF-A4C4-4AFBCBDC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wsohn@ist.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zs177@psu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IET 333:</a:t>
            </a:r>
            <a:br>
              <a:rPr lang="en-US" dirty="0"/>
            </a:br>
            <a:r>
              <a:rPr lang="en-US" dirty="0"/>
              <a:t>Engineering Economics for Technologists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Jung-woo Sohn (</a:t>
            </a:r>
            <a:r>
              <a:rPr lang="en-US" dirty="0" smtClean="0">
                <a:hlinkClick r:id="rId2"/>
              </a:rPr>
              <a:t>jwsohn@ist.psu.edu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College of Information Sciences and Technology</a:t>
            </a:r>
          </a:p>
          <a:p>
            <a:r>
              <a:rPr lang="en-US" dirty="0" smtClean="0"/>
              <a:t>Penn State University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market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562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Proposals, proposals, proposals!</a:t>
            </a:r>
          </a:p>
          <a:p>
            <a:pPr lvl="1"/>
            <a:r>
              <a:rPr lang="en-US" dirty="0" smtClean="0"/>
              <a:t>Mostly in written forms</a:t>
            </a:r>
          </a:p>
          <a:p>
            <a:pPr lvl="1"/>
            <a:r>
              <a:rPr lang="en-US" dirty="0" smtClean="0"/>
              <a:t>You need to show some numbers</a:t>
            </a:r>
          </a:p>
          <a:p>
            <a:r>
              <a:rPr lang="en-US" dirty="0" smtClean="0"/>
              <a:t>Proposal presentations:</a:t>
            </a:r>
          </a:p>
          <a:p>
            <a:pPr lvl="1"/>
            <a:r>
              <a:rPr lang="en-US" dirty="0" smtClean="0"/>
              <a:t>Gaming industry:</a:t>
            </a:r>
          </a:p>
          <a:p>
            <a:pPr lvl="2"/>
            <a:r>
              <a:rPr lang="en-US" dirty="0" smtClean="0"/>
              <a:t>15 minutes of pitch presentation</a:t>
            </a:r>
          </a:p>
          <a:p>
            <a:pPr lvl="1"/>
            <a:r>
              <a:rPr lang="en-US" dirty="0" smtClean="0"/>
              <a:t>Academic conference:</a:t>
            </a:r>
          </a:p>
          <a:p>
            <a:pPr lvl="2"/>
            <a:r>
              <a:rPr lang="en-US" dirty="0" smtClean="0"/>
              <a:t>20 minutes of paper presentation</a:t>
            </a:r>
          </a:p>
          <a:p>
            <a:pPr lvl="1"/>
            <a:r>
              <a:rPr lang="en-US" dirty="0" smtClean="0"/>
              <a:t>Government funding:</a:t>
            </a:r>
          </a:p>
          <a:p>
            <a:pPr lvl="2"/>
            <a:r>
              <a:rPr lang="en-US" dirty="0" smtClean="0"/>
              <a:t>20-60 minutes of proposal presentations</a:t>
            </a:r>
          </a:p>
          <a:p>
            <a:r>
              <a:rPr lang="en-US" dirty="0" smtClean="0"/>
              <a:t>They are all about: does it make sense?</a:t>
            </a:r>
          </a:p>
          <a:p>
            <a:pPr lvl="1"/>
            <a:r>
              <a:rPr lang="en-US" dirty="0" smtClean="0"/>
              <a:t>Making payoffs</a:t>
            </a:r>
          </a:p>
          <a:p>
            <a:pPr lvl="1"/>
            <a:r>
              <a:rPr lang="en-US" dirty="0" smtClean="0"/>
              <a:t>Minimizing cost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role in this market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56656"/>
          </a:xfrm>
        </p:spPr>
        <p:txBody>
          <a:bodyPr>
            <a:normAutofit/>
          </a:bodyPr>
          <a:lstStyle/>
          <a:p>
            <a:r>
              <a:rPr lang="en-US" dirty="0" smtClean="0"/>
              <a:t>Engineers:</a:t>
            </a:r>
          </a:p>
          <a:p>
            <a:pPr lvl="1"/>
            <a:r>
              <a:rPr lang="en-US" dirty="0" smtClean="0"/>
              <a:t>No need to become a primary role in this proposal making</a:t>
            </a:r>
          </a:p>
          <a:p>
            <a:pPr lvl="1"/>
            <a:r>
              <a:rPr lang="en-US" dirty="0" smtClean="0"/>
              <a:t>But need to understand how market works</a:t>
            </a:r>
          </a:p>
          <a:p>
            <a:pPr lvl="2"/>
            <a:r>
              <a:rPr lang="en-US" dirty="0" smtClean="0"/>
              <a:t>And the incentive of the investors</a:t>
            </a:r>
          </a:p>
          <a:p>
            <a:pPr lvl="1"/>
            <a:r>
              <a:rPr lang="en-US" dirty="0" smtClean="0"/>
              <a:t>Communication between business people</a:t>
            </a:r>
          </a:p>
          <a:p>
            <a:r>
              <a:rPr lang="en-US" dirty="0" smtClean="0"/>
              <a:t>In a broader sense:</a:t>
            </a:r>
          </a:p>
          <a:p>
            <a:pPr lvl="1"/>
            <a:r>
              <a:rPr lang="en-US" dirty="0" smtClean="0"/>
              <a:t>Understand how market works</a:t>
            </a:r>
          </a:p>
          <a:p>
            <a:pPr lvl="1"/>
            <a:r>
              <a:rPr lang="en-US" dirty="0" smtClean="0"/>
              <a:t>Understand what are the demands out there</a:t>
            </a:r>
          </a:p>
          <a:p>
            <a:r>
              <a:rPr lang="en-US" dirty="0" smtClean="0"/>
              <a:t>Microeconomics: </a:t>
            </a:r>
          </a:p>
          <a:p>
            <a:pPr lvl="1"/>
            <a:r>
              <a:rPr lang="en-US" dirty="0" smtClean="0"/>
              <a:t>Theories for </a:t>
            </a:r>
            <a:r>
              <a:rPr lang="en-US" b="1" dirty="0" smtClean="0"/>
              <a:t>economic decision-making </a:t>
            </a:r>
            <a:r>
              <a:rPr lang="en-US" dirty="0" smtClean="0"/>
              <a:t>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73" y="334304"/>
            <a:ext cx="7886700" cy="1325563"/>
          </a:xfrm>
        </p:spPr>
        <p:txBody>
          <a:bodyPr/>
          <a:lstStyle/>
          <a:p>
            <a:r>
              <a:rPr lang="en-US" dirty="0" smtClean="0"/>
              <a:t>Your role in this market place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73" y="1825624"/>
            <a:ext cx="6813299" cy="48829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Wait, no </a:t>
            </a:r>
            <a:r>
              <a:rPr lang="en-US" b="1" dirty="0" smtClean="0"/>
              <a:t>primary role </a:t>
            </a:r>
            <a:r>
              <a:rPr lang="en-US" dirty="0" smtClean="0"/>
              <a:t>for engineers/scientists?</a:t>
            </a:r>
          </a:p>
          <a:p>
            <a:r>
              <a:rPr lang="en-US" dirty="0" smtClean="0"/>
              <a:t>New market landscape</a:t>
            </a:r>
          </a:p>
          <a:p>
            <a:pPr lvl="1"/>
            <a:r>
              <a:rPr lang="en-US" dirty="0" smtClean="0"/>
              <a:t>Smartphone example</a:t>
            </a:r>
          </a:p>
          <a:p>
            <a:pPr lvl="1"/>
            <a:r>
              <a:rPr lang="en-US" dirty="0" smtClean="0"/>
              <a:t>Pure engineering: technically feasible</a:t>
            </a:r>
          </a:p>
          <a:p>
            <a:pPr lvl="2"/>
            <a:r>
              <a:rPr lang="en-US" dirty="0" smtClean="0"/>
              <a:t>Programs ready, hardware ready, production easy</a:t>
            </a:r>
          </a:p>
          <a:p>
            <a:pPr lvl="2"/>
            <a:r>
              <a:rPr lang="en-US" dirty="0" smtClean="0"/>
              <a:t>Wireless internet ready</a:t>
            </a:r>
          </a:p>
          <a:p>
            <a:pPr lvl="1"/>
            <a:r>
              <a:rPr lang="en-US" dirty="0" smtClean="0"/>
              <a:t>Pure business: </a:t>
            </a:r>
          </a:p>
          <a:p>
            <a:pPr lvl="2"/>
            <a:r>
              <a:rPr lang="en-US" dirty="0" smtClean="0"/>
              <a:t>Cell phones sell well</a:t>
            </a:r>
          </a:p>
          <a:p>
            <a:pPr lvl="2"/>
            <a:r>
              <a:rPr lang="en-US" dirty="0" smtClean="0"/>
              <a:t>Sales of cell phones with internet access, additional features, etc.</a:t>
            </a:r>
          </a:p>
          <a:p>
            <a:r>
              <a:rPr lang="en-US" dirty="0" smtClean="0"/>
              <a:t>Concept of </a:t>
            </a:r>
            <a:r>
              <a:rPr lang="en-US" b="1" dirty="0" smtClean="0"/>
              <a:t>software platform</a:t>
            </a:r>
          </a:p>
          <a:p>
            <a:pPr lvl="1"/>
            <a:r>
              <a:rPr lang="en-US" dirty="0" smtClean="0"/>
              <a:t>Steve Jobs and Apple: they understand both</a:t>
            </a:r>
          </a:p>
          <a:p>
            <a:pPr lvl="2"/>
            <a:r>
              <a:rPr lang="en-US" b="1" dirty="0" smtClean="0"/>
              <a:t>Technology</a:t>
            </a:r>
            <a:r>
              <a:rPr lang="en-US" dirty="0" smtClean="0"/>
              <a:t>: Identified the need for mobile software platform</a:t>
            </a:r>
          </a:p>
          <a:p>
            <a:pPr lvl="2"/>
            <a:r>
              <a:rPr lang="en-US" b="1" dirty="0" smtClean="0"/>
              <a:t>Business</a:t>
            </a:r>
            <a:r>
              <a:rPr lang="en-US" dirty="0" smtClean="0"/>
              <a:t>: Created a new smartphone market</a:t>
            </a:r>
          </a:p>
          <a:p>
            <a:pPr lvl="3"/>
            <a:r>
              <a:rPr lang="en-US" dirty="0" smtClean="0"/>
              <a:t>Large user-base of Apple consumers</a:t>
            </a:r>
          </a:p>
          <a:p>
            <a:pPr lvl="3"/>
            <a:r>
              <a:rPr lang="en-US" dirty="0" smtClean="0"/>
              <a:t>Contract with AT&amp;T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29" y="2236590"/>
            <a:ext cx="2461871" cy="182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engineering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topics:</a:t>
            </a:r>
          </a:p>
          <a:p>
            <a:pPr lvl="1"/>
            <a:r>
              <a:rPr lang="en-US" dirty="0" smtClean="0"/>
              <a:t>Making payoffs: profit maximization/cost minimization</a:t>
            </a:r>
          </a:p>
          <a:p>
            <a:pPr lvl="1"/>
            <a:r>
              <a:rPr lang="en-US" dirty="0" smtClean="0"/>
              <a:t>Risk management</a:t>
            </a:r>
          </a:p>
          <a:p>
            <a:pPr lvl="1"/>
            <a:r>
              <a:rPr lang="en-US" dirty="0" smtClean="0"/>
              <a:t>Understand market systems</a:t>
            </a:r>
          </a:p>
          <a:p>
            <a:r>
              <a:rPr lang="en-US" dirty="0" smtClean="0"/>
              <a:t>For this course, we focus on:</a:t>
            </a:r>
          </a:p>
          <a:p>
            <a:r>
              <a:rPr lang="en-US" dirty="0" smtClean="0"/>
              <a:t>In particular:</a:t>
            </a:r>
          </a:p>
          <a:p>
            <a:pPr lvl="1"/>
            <a:r>
              <a:rPr lang="en-US" dirty="0" smtClean="0"/>
              <a:t>Interest rates</a:t>
            </a:r>
          </a:p>
          <a:p>
            <a:pPr lvl="1"/>
            <a:r>
              <a:rPr lang="en-US" dirty="0" smtClean="0"/>
              <a:t>Value appreciation/depreciation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Up Arrow 3"/>
          <p:cNvSpPr/>
          <p:nvPr/>
        </p:nvSpPr>
        <p:spPr>
          <a:xfrm>
            <a:off x="5260064" y="2706986"/>
            <a:ext cx="805758" cy="11316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current knowledge:</a:t>
            </a:r>
            <a:br>
              <a:rPr lang="en-US" dirty="0" smtClean="0"/>
            </a:br>
            <a:r>
              <a:rPr lang="en-US" dirty="0" smtClean="0"/>
              <a:t>A kingdom and a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444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 a hero, you saved a kingdom. The king promised to reward back to you with land. He gives you two choices and you need to pick one. Which one will you choose?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10,000 square miles of land per month</a:t>
            </a:r>
          </a:p>
          <a:p>
            <a:pPr lvl="2"/>
            <a:r>
              <a:rPr lang="en-US" dirty="0" smtClean="0"/>
              <a:t>10000, 10000, 10000, 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0.01 square miles for the first month, but doubles up every month</a:t>
            </a:r>
          </a:p>
          <a:p>
            <a:pPr lvl="2"/>
            <a:r>
              <a:rPr lang="en-US" dirty="0" smtClean="0"/>
              <a:t>0.01, 0.02, 0.04, 0.08, …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92494" y="4715838"/>
            <a:ext cx="2229493" cy="2003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10,000 </a:t>
            </a:r>
            <a:r>
              <a:rPr lang="en-US" dirty="0" err="1" smtClean="0"/>
              <a:t>sq</a:t>
            </a:r>
            <a:r>
              <a:rPr lang="en-US" dirty="0" smtClean="0"/>
              <a:t> miles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5831" y="5430274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vs.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35393" y="5645650"/>
            <a:ext cx="9144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23756" y="5768828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 </a:t>
            </a:r>
            <a:r>
              <a:rPr lang="en-US" dirty="0" err="1" smtClean="0"/>
              <a:t>sq</a:t>
            </a:r>
            <a:r>
              <a:rPr lang="en-US" dirty="0" smtClean="0"/>
              <a:t> miles</a:t>
            </a:r>
          </a:p>
        </p:txBody>
      </p:sp>
    </p:spTree>
    <p:extLst>
      <p:ext uri="{BB962C8B-B14F-4D97-AF65-F5344CB8AC3E}">
        <p14:creationId xmlns:p14="http://schemas.microsoft.com/office/powerpoint/2010/main" val="35181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4076" y="1603949"/>
            <a:ext cx="3575407" cy="4351338"/>
          </a:xfrm>
        </p:spPr>
        <p:txBody>
          <a:bodyPr/>
          <a:lstStyle/>
          <a:p>
            <a:r>
              <a:rPr lang="en-US" dirty="0" smtClean="0"/>
              <a:t>What do you think?</a:t>
            </a:r>
          </a:p>
          <a:p>
            <a:r>
              <a:rPr lang="en-US" dirty="0" smtClean="0"/>
              <a:t>Any real-world example?</a:t>
            </a:r>
          </a:p>
          <a:p>
            <a:pPr lvl="1"/>
            <a:r>
              <a:rPr lang="en-US" dirty="0" smtClean="0"/>
              <a:t>Credit card</a:t>
            </a:r>
          </a:p>
          <a:p>
            <a:pPr lvl="1"/>
            <a:r>
              <a:rPr lang="en-US" dirty="0" smtClean="0"/>
              <a:t>Car loans</a:t>
            </a:r>
          </a:p>
          <a:p>
            <a:pPr lvl="1"/>
            <a:r>
              <a:rPr lang="en-US" dirty="0" smtClean="0"/>
              <a:t>Economic growth</a:t>
            </a:r>
          </a:p>
          <a:p>
            <a:pPr lvl="2"/>
            <a:r>
              <a:rPr lang="en-US" dirty="0" smtClean="0"/>
              <a:t>National level</a:t>
            </a:r>
          </a:p>
          <a:p>
            <a:pPr lvl="2"/>
            <a:r>
              <a:rPr lang="en-US" dirty="0" smtClean="0"/>
              <a:t>Organizational level</a:t>
            </a:r>
          </a:p>
          <a:p>
            <a:pPr lvl="1"/>
            <a:r>
              <a:rPr lang="en-US" dirty="0" smtClean="0"/>
              <a:t>Chip design</a:t>
            </a:r>
          </a:p>
          <a:p>
            <a:pPr lvl="2"/>
            <a:r>
              <a:rPr lang="en-US" dirty="0" smtClean="0"/>
              <a:t>Moore’s law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3949"/>
            <a:ext cx="5635458" cy="381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comparison: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21735"/>
          </a:xfrm>
        </p:spPr>
        <p:txBody>
          <a:bodyPr/>
          <a:lstStyle/>
          <a:p>
            <a:r>
              <a:rPr lang="en-US" dirty="0" smtClean="0"/>
              <a:t>Compare to what? How?</a:t>
            </a:r>
            <a:endParaRPr lang="en-US" dirty="0"/>
          </a:p>
          <a:p>
            <a:r>
              <a:rPr lang="en-US" dirty="0" smtClean="0"/>
              <a:t>Amount vs. Ratio</a:t>
            </a:r>
          </a:p>
          <a:p>
            <a:pPr lvl="1"/>
            <a:r>
              <a:rPr lang="en-US" dirty="0" smtClean="0"/>
              <a:t>Growth of: 1 inch? 2%?</a:t>
            </a:r>
          </a:p>
          <a:p>
            <a:endParaRPr lang="en-US" dirty="0" smtClean="0"/>
          </a:p>
        </p:txBody>
      </p:sp>
      <p:pic>
        <p:nvPicPr>
          <p:cNvPr id="1026" name="Picture 2" descr="http://www.clipartbest.com/cliparts/eiM/k9y/eiMk9yR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19" y="3739197"/>
            <a:ext cx="1870075" cy="18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ipartbest.com/cliparts/eiM/k9y/eiMk9yR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987040"/>
            <a:ext cx="2622232" cy="26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5666" y="5682296"/>
            <a:ext cx="105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Past year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6161" y="5682296"/>
            <a:ext cx="63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interest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interest earned for a period…</a:t>
                </a:r>
              </a:p>
              <a:p>
                <a:pPr lvl="1"/>
                <a:r>
                  <a:rPr lang="en-US" dirty="0" smtClean="0"/>
                  <a:t>Does not earn interest in the subsequent period</a:t>
                </a:r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$1000 Principal, annual interest rate 10%, 3-yr loan</a:t>
                </a:r>
              </a:p>
              <a:p>
                <a:pPr lvl="2"/>
                <a:r>
                  <a:rPr lang="en-US" dirty="0" smtClean="0"/>
                  <a:t>Interest for the first year: $1000 * 10% = $100</a:t>
                </a:r>
              </a:p>
              <a:p>
                <a:pPr lvl="2"/>
                <a:r>
                  <a:rPr lang="en-US" dirty="0" smtClean="0"/>
                  <a:t>Second year: $1000 * 10% = $100</a:t>
                </a:r>
              </a:p>
              <a:p>
                <a:pPr lvl="2"/>
                <a:r>
                  <a:rPr lang="en-US" dirty="0" smtClean="0"/>
                  <a:t>Third year: $1000 * 10% = $100</a:t>
                </a:r>
              </a:p>
              <a:p>
                <a:pPr lvl="1"/>
                <a:r>
                  <a:rPr lang="en-US" dirty="0" smtClean="0"/>
                  <a:t>Total interest: $300</a:t>
                </a:r>
              </a:p>
              <a:p>
                <a:r>
                  <a:rPr lang="en-US" dirty="0" smtClean="0"/>
                  <a:t>In general,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88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Compounding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earns interest</a:t>
            </a:r>
          </a:p>
          <a:p>
            <a:pPr lvl="1"/>
            <a:r>
              <a:rPr lang="en-US" dirty="0" smtClean="0"/>
              <a:t>Interest is added to the principal for the next period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/>
              <a:t>$1000 Principal, annual interest rate 10%, 3-yr loan</a:t>
            </a:r>
          </a:p>
          <a:p>
            <a:pPr lvl="2"/>
            <a:r>
              <a:rPr lang="en-US" dirty="0" smtClean="0"/>
              <a:t>First year: $1000 * 10% = $100</a:t>
            </a:r>
          </a:p>
          <a:p>
            <a:pPr lvl="3"/>
            <a:r>
              <a:rPr lang="en-US" dirty="0" smtClean="0"/>
              <a:t>New principal at the end of the year: $1000 + $100 = $1100</a:t>
            </a:r>
          </a:p>
          <a:p>
            <a:pPr lvl="2"/>
            <a:r>
              <a:rPr lang="en-US" dirty="0" smtClean="0"/>
              <a:t>Second year: $1100 * 10% = $110</a:t>
            </a:r>
          </a:p>
          <a:p>
            <a:pPr lvl="3"/>
            <a:r>
              <a:rPr lang="en-US" dirty="0" smtClean="0"/>
              <a:t>New principal: $1100 + $110 = $1210</a:t>
            </a:r>
          </a:p>
          <a:p>
            <a:pPr lvl="2"/>
            <a:r>
              <a:rPr lang="en-US" dirty="0" smtClean="0"/>
              <a:t>Third year: $1210 * 10% = $121</a:t>
            </a:r>
          </a:p>
          <a:p>
            <a:pPr lvl="1"/>
            <a:r>
              <a:rPr lang="en-US" smtClean="0"/>
              <a:t>Total interest: </a:t>
            </a:r>
            <a:r>
              <a:rPr lang="en-US" dirty="0" smtClean="0"/>
              <a:t>$331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4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series: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: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92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Jung-woo Sohn</a:t>
            </a:r>
          </a:p>
          <a:p>
            <a:r>
              <a:rPr lang="en-US" dirty="0" smtClean="0"/>
              <a:t>Contact information:</a:t>
            </a:r>
          </a:p>
          <a:p>
            <a:pPr lvl="1"/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jzs177@psu.edu</a:t>
            </a:r>
            <a:endParaRPr lang="en-US" dirty="0" smtClean="0"/>
          </a:p>
          <a:p>
            <a:pPr lvl="1"/>
            <a:r>
              <a:rPr lang="en-US" dirty="0" smtClean="0"/>
              <a:t>Office: TBD in LRC</a:t>
            </a:r>
          </a:p>
          <a:p>
            <a:pPr lvl="1"/>
            <a:r>
              <a:rPr lang="en-US" dirty="0" smtClean="0"/>
              <a:t>Office hour: TBD on Tuesday or Thursday</a:t>
            </a:r>
          </a:p>
          <a:p>
            <a:r>
              <a:rPr lang="en-US" dirty="0" smtClean="0"/>
              <a:t>Teaching career:</a:t>
            </a:r>
          </a:p>
          <a:p>
            <a:pPr lvl="1"/>
            <a:r>
              <a:rPr lang="en-US" dirty="0" smtClean="0"/>
              <a:t>Instructor:</a:t>
            </a:r>
          </a:p>
          <a:p>
            <a:pPr lvl="2"/>
            <a:r>
              <a:rPr lang="en-US" dirty="0" smtClean="0"/>
              <a:t>Introduction to programming in C++ (CMPSC121, Spring 2014)</a:t>
            </a:r>
          </a:p>
          <a:p>
            <a:pPr lvl="1"/>
            <a:r>
              <a:rPr lang="en-US" dirty="0" smtClean="0"/>
              <a:t>Teaching assistant: College of Info </a:t>
            </a:r>
            <a:r>
              <a:rPr lang="en-US" dirty="0" err="1" smtClean="0"/>
              <a:t>Sci</a:t>
            </a:r>
            <a:r>
              <a:rPr lang="en-US" dirty="0" smtClean="0"/>
              <a:t> &amp; Tech at UP</a:t>
            </a:r>
          </a:p>
          <a:p>
            <a:pPr lvl="2"/>
            <a:r>
              <a:rPr lang="en-US" dirty="0" smtClean="0"/>
              <a:t>Many courses largely programming, business, economics, or engineering disciplines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03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series: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: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17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56244"/>
          </a:xfrm>
        </p:spPr>
        <p:txBody>
          <a:bodyPr>
            <a:normAutofit/>
          </a:bodyPr>
          <a:lstStyle/>
          <a:p>
            <a:r>
              <a:rPr lang="en-US" dirty="0" smtClean="0"/>
              <a:t>Pretty much interdisciplinary:</a:t>
            </a:r>
          </a:p>
          <a:p>
            <a:pPr lvl="1"/>
            <a:r>
              <a:rPr lang="en-US" dirty="0" smtClean="0"/>
              <a:t>B.S., M.S. in Aerospace Engineering</a:t>
            </a:r>
          </a:p>
          <a:p>
            <a:pPr lvl="1"/>
            <a:r>
              <a:rPr lang="en-US" dirty="0" smtClean="0"/>
              <a:t>M.S. in Information Science</a:t>
            </a:r>
          </a:p>
          <a:p>
            <a:pPr lvl="1"/>
            <a:r>
              <a:rPr lang="en-US" dirty="0" smtClean="0"/>
              <a:t>M.S. in Economics</a:t>
            </a:r>
          </a:p>
          <a:p>
            <a:pPr lvl="1"/>
            <a:r>
              <a:rPr lang="en-US" dirty="0" smtClean="0"/>
              <a:t>Ph.D. in Information Sciences and Technology</a:t>
            </a:r>
          </a:p>
          <a:p>
            <a:pPr lvl="2"/>
            <a:r>
              <a:rPr lang="en-US" dirty="0" smtClean="0"/>
              <a:t>Computer science (artificial intelligence)</a:t>
            </a:r>
          </a:p>
          <a:p>
            <a:pPr lvl="2"/>
            <a:r>
              <a:rPr lang="en-US" dirty="0" smtClean="0"/>
              <a:t>Experimental economics</a:t>
            </a:r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Linux geek</a:t>
            </a:r>
          </a:p>
          <a:p>
            <a:pPr lvl="1"/>
            <a:r>
              <a:rPr lang="en-US" dirty="0" smtClean="0"/>
              <a:t>Likes computer games but haven’t played for a long time</a:t>
            </a:r>
          </a:p>
          <a:p>
            <a:pPr lvl="1"/>
            <a:r>
              <a:rPr lang="en-US" dirty="0" smtClean="0"/>
              <a:t>Not good at recognizing faces</a:t>
            </a:r>
          </a:p>
          <a:p>
            <a:pPr lvl="2"/>
            <a:r>
              <a:rPr lang="en-US" dirty="0" smtClean="0"/>
              <a:t>Feel free to approach 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introduction?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Name?</a:t>
            </a:r>
          </a:p>
          <a:p>
            <a:r>
              <a:rPr lang="en-US" dirty="0" smtClean="0"/>
              <a:t>Majors?</a:t>
            </a:r>
          </a:p>
          <a:p>
            <a:r>
              <a:rPr lang="en-US" dirty="0" smtClean="0"/>
              <a:t>Years in college?</a:t>
            </a:r>
          </a:p>
          <a:p>
            <a:r>
              <a:rPr lang="en-US" dirty="0" smtClean="0"/>
              <a:t>Any comments?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Engineering Economics:</a:t>
            </a:r>
          </a:p>
          <a:p>
            <a:pPr lvl="1"/>
            <a:r>
              <a:rPr lang="en-US" dirty="0" smtClean="0"/>
              <a:t>Projects:</a:t>
            </a:r>
          </a:p>
          <a:p>
            <a:pPr lvl="2"/>
            <a:r>
              <a:rPr lang="en-US" dirty="0" smtClean="0"/>
              <a:t>Technically workable</a:t>
            </a:r>
          </a:p>
          <a:p>
            <a:pPr lvl="2"/>
            <a:r>
              <a:rPr lang="en-US" dirty="0" smtClean="0"/>
              <a:t>Financially makes sense</a:t>
            </a:r>
          </a:p>
          <a:p>
            <a:pPr lvl="1"/>
            <a:r>
              <a:rPr lang="en-US" dirty="0" smtClean="0"/>
              <a:t>Financial factor:</a:t>
            </a:r>
          </a:p>
          <a:p>
            <a:pPr lvl="2"/>
            <a:r>
              <a:rPr lang="en-US" dirty="0" smtClean="0"/>
              <a:t>Engineers need to understand minimum for </a:t>
            </a:r>
            <a:r>
              <a:rPr lang="en-US" b="1" dirty="0" smtClean="0"/>
              <a:t>communication</a:t>
            </a:r>
            <a:endParaRPr lang="en-US" b="1" dirty="0"/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production of a ball point pen</a:t>
            </a:r>
            <a:endParaRPr lang="en-US" dirty="0"/>
          </a:p>
          <a:p>
            <a:r>
              <a:rPr lang="en-US" dirty="0" smtClean="0"/>
              <a:t>Imagine you are an engineer capable of producing a ball point pen</a:t>
            </a:r>
          </a:p>
          <a:p>
            <a:pPr lvl="1"/>
            <a:r>
              <a:rPr lang="en-US" dirty="0" smtClean="0"/>
              <a:t>What will you do?</a:t>
            </a:r>
          </a:p>
        </p:txBody>
      </p:sp>
      <p:pic>
        <p:nvPicPr>
          <p:cNvPr id="1026" name="Picture 2" descr="Bic Ballpoint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93" y="502899"/>
            <a:ext cx="3946593" cy="26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point pen production example: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engineering approach:</a:t>
            </a:r>
          </a:p>
          <a:p>
            <a:pPr lvl="1"/>
            <a:r>
              <a:rPr lang="en-US" dirty="0" smtClean="0"/>
              <a:t>Mechanical engineers</a:t>
            </a:r>
          </a:p>
          <a:p>
            <a:pPr lvl="2"/>
            <a:r>
              <a:rPr lang="en-US" dirty="0" smtClean="0"/>
              <a:t>Ball tip point</a:t>
            </a:r>
          </a:p>
          <a:p>
            <a:pPr lvl="2"/>
            <a:r>
              <a:rPr lang="en-US" dirty="0" smtClean="0"/>
              <a:t>Milling machine</a:t>
            </a:r>
          </a:p>
          <a:p>
            <a:pPr lvl="1"/>
            <a:r>
              <a:rPr lang="en-US" dirty="0" smtClean="0"/>
              <a:t>Material science &amp; engineers</a:t>
            </a:r>
          </a:p>
          <a:p>
            <a:pPr lvl="2"/>
            <a:r>
              <a:rPr lang="en-US" dirty="0" smtClean="0"/>
              <a:t>Plastic</a:t>
            </a:r>
          </a:p>
          <a:p>
            <a:pPr lvl="2"/>
            <a:r>
              <a:rPr lang="en-US" dirty="0" smtClean="0"/>
              <a:t>Metal</a:t>
            </a:r>
          </a:p>
          <a:p>
            <a:pPr lvl="2"/>
            <a:r>
              <a:rPr lang="en-US" dirty="0" smtClean="0"/>
              <a:t>Ink</a:t>
            </a:r>
          </a:p>
          <a:p>
            <a:r>
              <a:rPr lang="en-US" dirty="0" smtClean="0"/>
              <a:t>Technically, you can produce it</a:t>
            </a:r>
          </a:p>
          <a:p>
            <a:pPr lvl="1"/>
            <a:r>
              <a:rPr lang="en-US" dirty="0" smtClean="0"/>
              <a:t>But how much will it cost?</a:t>
            </a:r>
          </a:p>
          <a:p>
            <a:pPr lvl="2"/>
            <a:r>
              <a:rPr lang="en-US" dirty="0" smtClean="0"/>
              <a:t>$1,000? $10,000?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http://cfile215.uf.daum.net/image/13185F384D2A9F1E1DCB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05" y="1690689"/>
            <a:ext cx="2862886" cy="35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48" y="365126"/>
            <a:ext cx="7886700" cy="1325563"/>
          </a:xfrm>
        </p:spPr>
        <p:txBody>
          <a:bodyPr/>
          <a:lstStyle/>
          <a:p>
            <a:r>
              <a:rPr lang="en-US" dirty="0"/>
              <a:t>Ball point pen production example: </a:t>
            </a:r>
            <a:r>
              <a:rPr lang="en-US" dirty="0" smtClean="0"/>
              <a:t>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48" y="1834678"/>
            <a:ext cx="6007540" cy="4901100"/>
          </a:xfrm>
        </p:spPr>
        <p:txBody>
          <a:bodyPr>
            <a:normAutofit/>
          </a:bodyPr>
          <a:lstStyle/>
          <a:p>
            <a:r>
              <a:rPr lang="en-US" dirty="0" smtClean="0"/>
              <a:t>Now comes in the business people</a:t>
            </a:r>
          </a:p>
          <a:p>
            <a:r>
              <a:rPr lang="en-US" dirty="0" smtClean="0"/>
              <a:t>Lens 1: Cost reduction</a:t>
            </a:r>
          </a:p>
          <a:p>
            <a:pPr lvl="1"/>
            <a:r>
              <a:rPr lang="en-US" dirty="0" smtClean="0"/>
              <a:t>Production in factory: </a:t>
            </a:r>
          </a:p>
          <a:p>
            <a:pPr lvl="2"/>
            <a:r>
              <a:rPr lang="en-US" dirty="0" smtClean="0"/>
              <a:t>Economy of scale</a:t>
            </a:r>
          </a:p>
          <a:p>
            <a:r>
              <a:rPr lang="en-US" dirty="0" smtClean="0"/>
              <a:t>Plan proposal: Mass production</a:t>
            </a:r>
          </a:p>
          <a:p>
            <a:pPr lvl="1"/>
            <a:r>
              <a:rPr lang="en-US" dirty="0" smtClean="0"/>
              <a:t>Build a large factory</a:t>
            </a:r>
          </a:p>
          <a:p>
            <a:pPr lvl="1"/>
            <a:r>
              <a:rPr lang="en-US" dirty="0" smtClean="0"/>
              <a:t>Employ workers</a:t>
            </a:r>
          </a:p>
          <a:p>
            <a:pPr lvl="1"/>
            <a:r>
              <a:rPr lang="en-US" dirty="0" smtClean="0"/>
              <a:t>Purchase machines:</a:t>
            </a:r>
          </a:p>
          <a:p>
            <a:pPr lvl="2"/>
            <a:r>
              <a:rPr lang="en-US" dirty="0" smtClean="0"/>
              <a:t>For milling ball tips, plastic barrel, etc.</a:t>
            </a:r>
          </a:p>
          <a:p>
            <a:pPr lvl="1"/>
            <a:r>
              <a:rPr lang="en-US" dirty="0" smtClean="0"/>
              <a:t>And produce a lot: </a:t>
            </a:r>
          </a:p>
          <a:p>
            <a:pPr lvl="2"/>
            <a:r>
              <a:rPr lang="en-US" dirty="0" smtClean="0"/>
              <a:t>say 1000 pens per day</a:t>
            </a:r>
          </a:p>
          <a:p>
            <a:pPr lvl="1"/>
            <a:r>
              <a:rPr lang="en-US" dirty="0" smtClean="0"/>
              <a:t>Sell them to market: 10 cents per pen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www.worldsciencefestival.com/wp-content/uploads/2014/07/1926-ford-model-t-assembly-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53" y="1690689"/>
            <a:ext cx="3279547" cy="200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ews.bbc.co.uk/nol/shared/spl/hi/picture_gallery/07/business_rise_and_fall_of_mass_production/img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40" y="4087638"/>
            <a:ext cx="3256360" cy="23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 point pen production example: proposal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015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Lens 2: Investment</a:t>
            </a:r>
          </a:p>
          <a:p>
            <a:pPr lvl="1"/>
            <a:r>
              <a:rPr lang="en-US" dirty="0" smtClean="0"/>
              <a:t>But how do we collect the money for the start?</a:t>
            </a:r>
          </a:p>
          <a:p>
            <a:r>
              <a:rPr lang="en-US" dirty="0" smtClean="0"/>
              <a:t>What if this production can make more money?</a:t>
            </a:r>
          </a:p>
          <a:p>
            <a:pPr lvl="1"/>
            <a:r>
              <a:rPr lang="en-US" dirty="0" smtClean="0"/>
              <a:t>Incentive for investors!</a:t>
            </a:r>
          </a:p>
          <a:p>
            <a:r>
              <a:rPr lang="en-US" dirty="0" smtClean="0"/>
              <a:t>Then how would you convince your investors?</a:t>
            </a:r>
          </a:p>
          <a:p>
            <a:pPr lvl="1"/>
            <a:r>
              <a:rPr lang="en-US" dirty="0" smtClean="0"/>
              <a:t>Prediction for profit</a:t>
            </a:r>
          </a:p>
          <a:p>
            <a:pPr lvl="1"/>
            <a:r>
              <a:rPr lang="en-US" dirty="0" smtClean="0"/>
              <a:t>Risk management (beyond our scope!)</a:t>
            </a:r>
          </a:p>
          <a:p>
            <a:r>
              <a:rPr lang="en-US" dirty="0" smtClean="0"/>
              <a:t>Wait, can you be more precise?</a:t>
            </a:r>
          </a:p>
          <a:p>
            <a:pPr lvl="1"/>
            <a:r>
              <a:rPr lang="en-US" dirty="0" smtClean="0"/>
              <a:t>Of course profit!</a:t>
            </a:r>
          </a:p>
          <a:p>
            <a:pPr lvl="1"/>
            <a:r>
              <a:rPr lang="en-US" dirty="0" smtClean="0"/>
              <a:t>Growth rate</a:t>
            </a:r>
          </a:p>
          <a:p>
            <a:pPr lvl="1"/>
            <a:r>
              <a:rPr lang="en-US" dirty="0" smtClean="0"/>
              <a:t>Interest rate</a:t>
            </a:r>
          </a:p>
          <a:p>
            <a:pPr lvl="1"/>
            <a:r>
              <a:rPr lang="en-US" dirty="0" smtClean="0"/>
              <a:t>Value in the future</a:t>
            </a:r>
          </a:p>
          <a:p>
            <a:pPr lvl="1"/>
            <a:r>
              <a:rPr lang="en-US" dirty="0" smtClean="0"/>
              <a:t>Etc.</a:t>
            </a:r>
          </a:p>
        </p:txBody>
      </p:sp>
      <p:sp>
        <p:nvSpPr>
          <p:cNvPr id="4" name="AutoShape 2" descr="data:image/jpeg;base64,/9j/4AAQSkZJRgABAQAAAQABAAD/2wCEAAkGBhQSERQTExQWFRUWGR8ZFxgYGB4ZHxwaHR4gHBgdHR0dHyYfIB8kHyEeHy8gIycpLC0sGyAxNTAqNSYrLCkBCQoKDgwOGg8PGiwkHyQsLzQsLCwpKSwsKSwsLCwsLCwpLCwpLCwsLCwsLCwsLCwsLCwsLCwsLCwsLCwsLCwsLP/AABEIAMIBAwMBIgACEQEDEQH/xAAcAAACAgMBAQAAAAAAAAAAAAAFBgMEAAIHAQj/xABNEAACAgAFAgQDBgIFCAcHBQABAgMRAAQSITEFQQYTIlEyYXEHI0KBkaEUsVJiksHwJDNDcoKi0eEVJVNjssLxFjRzg5Oj0hdUs8Pi/8QAGgEAAwEBAQEAAAAAAAAAAAAAAQIDBAAFBv/EADURAAICAQMCBAMHAgcBAAAAAAABAhEDEiExBEETIjJRYXGBBRRCkaGx8CPBM4Ki0dLh8RX/2gAMAwEAAhEDEQA/AE3wPAjZc+YoYAseN9qvf6YJT5VYVQyIrJ5pRmAr7tlDI437e3yOFbwx4kECaSt7n/e242P74Zup5qRclG0iAQsVKMG9W4JUEBjQq+eMZJXqdorGUVVtL6kXVempGNBALtqexuNF6U/XdsDVgGuP0jcVxg51nKPGYlmULJ5flrpIa1jIuyDzvgKp/wA0fY1/j9MTk9+KHjJSVp38STIZhIlYsWVS1Eqga7BNGyNtu19tse5udHbUNHqVa2A/CAdvqP3xDIQFlDWBqHH1rF3w1DH/ANH597bzHDA3RFKA6njY2T3xSOPWrsyZsqxSuvb9STpebhhfU4Rt0PAb4ZY5DsL5VWH54iyfT4WzqyGTy4WO5RW1gG91AQi9/wCeLniDMa+jZT+qVUkf6jr/AHYSJSBak2B8JO9e35e//LDxxKMrsTFnjKWut0659jsK9M6UV/8Aes9f+qTv/wDTxkeX6ZQ/yvqCmtxoY1/9rHJcvm9c1yk6ht2+nb64e+g5o/8AQOaBFiOQ7djvE24+Ru/y98U0b9vyNuT7RUKuL7d13/yDU+UyQSh1DNqP60JJrt/orwO/h8nqcf8ASWYA9LC4GNncNY8vtQ498JPirocUMGUmjD651uQli1sUViQO25OFdZSFZSXo0eSAavn5gcfngeG77fkdHrceRWk/9P8AxOszjLC9PUpiB75c/l+AfveBfUeo5fyngWdswZFIRpIwuggfhteCTZr2GOeQPUbkFrB2Nmqrv2/XDpBkQubyUyWruuptzufKWiAe2/AwrxatmZs/VQcXGn+nbftFGvjDRmpHkiiEdqqaNADAqWs0o3+ID03x9MafZ2Dl55XawWRFFqy7M2o/EBzowJ60hObzLeayMX3q7Ow7gjE3hVtSyI7sVDJQLH+kb79x/LHSw+Hj+AuCUXSR1nwp1MN1CV3IFxOSWIA9bpW5+Qw3dQ6NlsywYqHXSFGm19K6tgRRrftjkXh3OKmZZdJaolk33o6tJAvjt+mGdvtU/wAjSSKCRS50qaV9Pxb6bF/D++NOBpQTT3FzZH4igvgGcpD/AAmnLo2kZl5fJkJJrZHgsd920H3rCP1nM685mDFbim3utXloQ73d8qXC8cDFZ/FbrHDp85jlfVCGi016g1FqIPAq8CspnzKCw1IZBoNGiNbeW/Ydmb2xTPODp6rdr3/29qLRWlttBrxFFlsvnQpjgeOIlpFQySOBoB+8WUlL1Har29sJvUnBIMTKl3sAV9I+Eekf4A+eHhXllbO+dOX/AIbLuxby40LF4mWvQAdlPe98c8zEeqVXAHz+Qo/yAr8sTzSutyUckckrXavf5hPpWYSJ3LkC9K+kMd1sbkgdzhwzhMuVhaJSwZtXB4pqxzaHMkq7C/hY/rsb/U46t4dWstCK4QDGOa9zQmLE3SXP+he+9Rsf5DHS/B3g1F6eKjYSZhomm1cgLIGIAbZdKFtqvnk4hys5tvcD9hgpnvGuXyEcQlScqzaNS6WUMdxZLAi96Ndjg4Ki7QJ7lZfC7iOMzw+Yy5aZJEEgGsvKCBZYCyhk3J21kd8AugdIdM5D5qHUDGPN8wNdKtqRe5BsayNwvOHI+KIMwhCmRaNWWVDqrV/SJ24uq7b4CJDodZC6kKwF69W5IAobWwJFi9t8aJ5U0yaRD9rDkRwDzDRdrVgK2UC9gDtZFfPF7wJkRHkY5HkkIZmZUAWgbK2KXUSasEna9sL/ANp5Aky67k1I7E8m3AF/kp2Htiz1AZqHK5NoQXTyUBQITpYjW11xqB5PBBxlTuX0LteUZ0zVMdY1FTZBLA6STp2a74G/z7cYIdM6kNYQoI2fdRsQyrzpIA3HdSLHO4wodN67GZEAVnsamqvQtHUXJIAA5JJ7Ya45AJVYDUojYqwoqPh73yRx8sPH3JM4B9qrf9bZn/5Z/WJMZjz7Vj/1tmf/AJf/APEmMxWPCOEnLTAAg98Gx4qdohl5T5kC8IVAo2a3Hq7nv3rAvKdJkkQMg1CyDuBR/M4sp4cn/oqPq6D+/Dp6XYkscZ8jDN4t/ipIg12uoLYHdSD9OB740k2Vfkx/ngX0/ocqSoxC0GF0wP8ALBKQelvk1/3Yz9RPXJN/oV6fHHFHTEzPSV559gD+hBwFy3XJI1ZFkcI/xqFFGxRB78bYOSKXYrt60rf6bX+eI08JMaueJf8AZc/yTBx8ByQTe4IzPVJfK8gyyGIEMqEbdyDz87/M4lyiB/vTJCLNFXYA9t632+eCmd8MUgudWrYhYpbo33ZVHv8Ari30svHEA4JkGvTS3yE0DiqNNtxhp5HDzR5IZIJLZAkdVV20hVUp+JAtED6AX/V97rvjTL9TZopUWWWNGqolsoRqGrU2oAEAA2QbPthpzPUCAVjTckAsBXtbb87Ajbfa+94jlzYNF2JA5W6HxCzsR2/KyDscTfVTnvKP8/IjFafwAObJylVBzSOIw2hDPqrT6aUG6JrYdxWI81k3Z/L/AM66jcROkij4qGsHSSQt7Xz+WCDRwBj5iIT6rLEliSq6LLNq9zsfY4oZYtHKTE+XFn0qW1UBqCihR2Vq78YaOaelpfrwXemTuMKaIoujnaNW+NQ1b7gj07+X33Gx5GME8qGNSqevaN2tqHw2K3WttqvFrLSSa9ZkiURgISV2pSSOfr3GPM9noriMc9NHdHUBsTbfAgJv68WMGE8iezX8+gvh2/MkUx0gvKyeYuoAMW9ZDXX9W737isFPCWV0qzBgQ5XamFEar5AB57XipL1aNWaRZ2Zyuit/h9htx8rIxf8ACmc1IyhrC6WongsTd7AE0BuBic9enf4f9mpKCe389uxU8YuVdQLtkS96+HV/e37YALI223HHqI/lh265kIXdDIW2RR6b4s3+Ei8CmyGUXcmU19R/IYpja0oWVWDMv1WYHSHYC6+Nvp74LZfMlMm0hosBtZv1eZz862P1rDb9n2RybpK3kpKoNesAuCFBve201+94ZukdBy+pmkyloKWIqWOoHUWJQNpADUPhHv8APGxdI5xUkzzcn2lhxzlCXY4mZ3VBxb7n/V7c+53+gX3xtBm39d6dkP8AKh3+f7Y6j456Lk0QOmVWMlwCbEexVtrZ1TsNr9hhKijRWBSJQPUDUkTX6GC8St3IP5Yz54LE6fNGjB1OPNj8SAuQys50gJbUvYckdyaH1x13p02iNV8tTsNzmY/7lrthZlzyruIGtW9NxDVsRRDbrVWdV9jRvbHj9d0oheR47WwdEiahQFglarVe1Hb2IBxgeWUvwjrPX4R6yWZuxpUEqdxKr71/RAv/AIYL53I+YrrIqlCAGDKCCN9iDzz9fbfHNl6i+of5VmQTZUhgtrptdK6AKPNn+ib5wY6L1nMNlllYGVdTqshKklVcoCQoG+3P74Kd7srHJr4QxdM6MYEMaOxQm6kGtq402KbT8iSfc9sMawsUpvKFaSAYypBBta9W3H7Y57l/EMgl+EEdvWTZ9io9vrvhg6d4tIEhlBBehUUcjDYEd1Py+XucO9xvoAvtF1HMqhIYpAq2NrJLm67XeHzxB02HNZGSAvGyeXQIZDpZF9J55DBf8HCD4inM/UTW5ZolFe1IP7zg91nrKZamlAUahuooWQd21Oaqq5rjDR2kxpPZCV4Z/wAlkbJ5oaEkIHHodNQLKHHp0kji97IPtjsMkTKj6VNAUK3242/THOcz12AabhZzKusFWUHSdVFvu23IU7Bjxgj0uaKVPuv4mlYAjzao6bA+JOxHC98GWTt3F8N+rsc1+1EEdUzF81Fd/wDwUx5iPx+mjqEykEUI/jOpv82nJ3xmLx9KEopeFOl5uZVGX0srMV0CSJWJ5NK7BjQ3vjb64Ida6D1DJhfPEihr00yG6q9lJ9xhw+ySZE6a7ttolcsfYUld/riTx/IKXmiyld75EisNieSq8d8a/u949Z5j+0V94+76X8+xzWPrTAi2k5F7/wDPBGVd5R9D++KmZgVzdfpscXZD6m+a3/LHnZlVHrYnZ6i2Y/mK/uwsySvZUOXo1YdmB+mGNJK0fLCo4Cswq9yO/Y4bFW400To7KwJB4vcXtR3o2CL/AJY2bMstNpGv+qtBR867n+X1xrHsNbKCBsAb3PNc8dz/AMxiXp+fKve2+53cWR3tWB3+uL7EjTL9TkLvWm2U2CNqUEmvY0Di10lHmYiNUtRZHy4Ione7qvnizN1N9Qa/er9WmxXps3++C6dUlYrpg37XPO9kjbYygG/aqwlqPYeKbAeY6c3mKzhY1kUsKqgLIGyHajdA1sOO2BLsVkuwSDQZeCRwRhyzeX9bBcvExBXUSuYsFtwrXL8YIbYLR2K2DWCHWsiwzLA5eM2okPmxN5jc668zeqAo6SBR9jgOW/DGUPLdrb8znpJfVZtvis/of8fLBfombKxThPKDjSwZ0VzpQMGRAyMLNhu3w84OHLs6BhBlkVqZfuoidO9+rywbNcEYv5d8xIVLadKlbIgg2UFWoMIgdO980a3vfDxnT2JuF8hrwL4PyOZyIlngEsiA395Ili2YAAEVV18J4wS6P4QyMk7QwGSFtIdgoU7bbF2ButX9Ed8L3hrxjHHC2XmRlZCy+aqqysTv6lUAj2sAjBfKeKOnRmVkmbzJUKsdEpAsCwAEA7D9OcehGOCcPM96/U8HN1HWYskkoyq9qV3+9Ib1+zXKj1Sfe0NxIE47C1QMPyOFTxb4FyMcTzRq6MtEIJmddyBur2a39xjP/wBQckLBlkceoV5Mm4NBL4NqLF/MnbA7qfimHM5bMxp5spZVJ1RlBtoG5L6QCF9rq8LoxRi7aAuo6zJljUWlavb4/IV+oiMKgUJrI9RFWFNFRt78/Svc4gDkIBqffc+tuPwjnuDf9nFSJDqLSslfExDrvXxcHaydI2xqOoKbJYWTfI7/AN3GPPbdnu6U+QvkMzEofzW5ojVbcXZ3v3xt1TxGsGhY0WTUTqT1L2FcVucCM1RUMSd/hoAqb92DWK27HviTrfTTqYrJE0m2oK96NlU9vyB+RoWRgxYaLuT61l7OnLsjCgTHKfe6Wxxf7/lgnk8yuv0l0uyylkv2ayoDE1tySO9GsKeQYRggWCT8RBW9t9IO4Hz5Py4x0r7NchkZYpDnEViBUZbUB8TawCCFJ+Gx7YSelbs5NrYoyRAZRF+G1U6gNG+34gB7e+D2S6yI4VSBEEQLaRRv4mLX6mF6rJrvdYZj45ysGrVKsa6KjU2F1V6VAqgNvphJ6f1TJNGkLGQO7bNGi6tyS2gyVtpG7UQCTyTicJa07idJJboJz50yqwgjC5jSfKdiraWo7glRW1++GmXryMukq2zBeedyBt86vHMczmVfK6o3dSwJBZ4w1ayq7R7ggCidr574Ew9XziihmZGH9GSpB/8AcB/nj0MOXHjWmSPL6zpM2eSljkkvrf5j94ezSmWVp4E8qNItMnlAFnYAu2qhYXk1xWGfOdXhKaQjBbqjdE7UAN7O4P8A6Y4/D4ozxUL5yhQAADFEdgK7qe2Nh1/OuQDmAbI/0UQ5I/7vF31OBu6Zln0fWztakvq7/Y28ZdPEuazMnnOhQmvYBQABQ3o029jc8e43wz1adIgBJYduGW+Qw+LkVoXDrLmFsh/L3s06obHc+ofuMYOnw3vBHf8AVDR7nY7Rsq3V9seXlUpOTT54+B68IyjBRcvY5j1TOyZiQysFBYL37BQB29gMZi14nyiR5p0jGlFCBVsmhoXud8Zh1Zai54W8WrBlfJaBpPU5sSBBTqFI+Atx86ujW2C2a8UnO+loCAm//vKIebFs0YWr7Ad/lhO6QoMQ27nF/wAsaGse1fW6H7nFn1E9Ph3sZ/ueHxPGrze9v/wv5/oZYeaDApYgMGzBkaydgPLNG9j8jfAIxosOlkW9VLpv3oc/tgQpTXo9LXsAarfbnUDzZ+tYKQShgjKoUG7VdgPUdgDvWMubeJsxqmat8C/XFfJZDLeczTSlQGJI8oSAd7P3g/IEc1sbxNMdvo2C2R6JnJAXgy8mgigyR1r5LEuaBpvc9gBxgYrHmAuqZ3zTSrEIvwVBFG3FGygNEm++POneHRLE8gdgUO4Ean0+m2JsAc+/bBHM+F862uRsvKdI1O3pNAcmtV7D5Yq9PzOqCTL2oEkiMzEj4BzQJAYggGrvc++NKIFPqfTfJk0a2IoEX6djdbD5fzwUyWbLwtG7zObOgVr4C6iWeRdGkbitiea2xV8RSRCRFivy4olj1GhqK6iWNXyTsOwrG3QmRkdXjDgkV+E7itmon2IFHff2wJVQYluCHSxBTNsz7BjDQB51Dck0QPqAcXs/1T+PP3s0k8lLpPlqClXQVkGkrZLVoFiha1YlzPiFhE2VMQMblTFH6W1IUVtDMS1OpCkUF1eq+wEng3r5yUQR4pCxvRplRNZ9jYJsbCsI4NbNiq+eRczEphVSkmoPbE0ityAPhJZeCdyDvwO+3U82BpBRj6RvLK7n8gG0g1WxWvlitPkGVQNDMeFIViGGmgLA5s7e4Fe2JM5PE1sQaKiigG5PJ3qyCcPBLTYXzQS6ZChWhZBYXZBIOn3Cr2A98ew9PW2snv8AzrFbw5KhUhAwHmfiIJ+A1wowZykaktqcJuf6JPJ/C0iH8xicvVsFbLcpRdKTV+I8d8R9UyyoqhRdPVVq1Egg7HY8Ctu3zwxJ0qgWWQNfH3Un0PwCT6D88RP0FmokoqqdRMkcwBrgW0FAknnHU0G0LeZdDEFZEF0xEarGePTuBzRvjuMB36aQxI1GNrVCHVjai9wN6+dD64NT9NnE2hmUhtxIq+hr9iVU87VtVHsMGs7kMvGWSWb4aA1MSGGkHUsYQsx1d7C0oFHDJVyzq22FHJdN0kMztsbAr4q3vcgVtyaF1zi7KSy2kIGlw5ZA1g2PUaY+9aiObxq3TjPLakyDi6WOtjp2Zjtt3+mIm6HKk82WaNvMS1K+kkNYZRYNG6rY98U8JvdMTUlyb55pXCMVaQAkU4LgGh2PF/lwfbBjp+ZeMM0UgyrKuoeWdILHaiusbUd64vg1gN07pLSZaaXYCOmN1vVqef6zqMW16UkbRCZvi2ZIxrkDV8JAOkC++skgcDE3jpbse0y54v8AFEs2ThSR1cpKzhr3oiqoGtIJaiPphdy8zhQVYg0Reuqs/Xbj9rxekQISrAWrEE1pNg0bI/cG8T5LOpDp0rKtckPYrg7Ba1fP6++FjlithedgR0rqErSqjSMUAPpJ2AFmq7b9sH425wByOfQMxMkrHVSg+oEE0O96qwSbPUG9EorbdCOxPH7YElvsMi1HsPyxJ5SspqSG64LKw+hAJv6YER9Ws0FNH8Wltv0BxSkG3vjkvcIXyvS1nag5WjtULUF5FLqbuBtdV9NzPS83OHCyZmNUog64SSCDQ/7NKNWLfba6wjgDG52NcVzxhqF0hDxLMzZmQnQ3w7o4II0ijtfarFmjYs4zFXODSwH9VD+qKcZhji74fyBOW8yiwDEVqWMdvxsTX9k46V9mPSIpo81mPIiHlgIhkP8AEerdm+IhbAKC1AxxrIVQ2Hftjq32c+JZY8q0CeUqamdi6EmxR3IYdq7dhh8cHOWlciZMixwcpcIOeLZc1lcnLNHJErIF0+XAgO7Ku2x98cvbq+czR1zJNLJY9XlH4RwPStbb46vlfGkRkWMzAOzBQEy+1k1uzq1b/PDUiseZZPy0L/4VGNE+ilxI87/6uGD3T3+BwCTp+aYH/Jp6PBMTj+YGL3TOndTWeKVIZykbK3ll9KkA+oaS1b79u+O5S5fa9cn/ANRx+wYDFPPdPTRv6v8AWLN9fiJwMfSJPkjl+28aTel/oCYolSXX5RC3uGB4PPP+NsIHizooy+aCREGKVvu9PlmrZQUHsRqFauxHzw9PkU7Rp/YB/uwp9Y6fG2Zp5I4dJDJrB3cheAHWuAS3PpXFc/SeFHVdh6H7Uj1WTRGNbAvqHR/LmhjPoLxo5DunwvqIJ08CxRHyHvgeIXIkWP1/eFFrYMw2QKSd9RogD5dsN3TPFqJlYYluUhZzMiKARrDxop5LNq4onYknbAXPZiQyNuJMuxkePLyB2eONX0lipFBmCnf1MKNgd8qcd9j1U5LZsHeGOiumZkGYSE+hiS8inRKDqUkITbbEUQB6uRzi7npgjh3QqpYvGQRZ0ttpIJ9a2Be2sEHhsXvE+flDCdUgiiUrCfIqr1a1WNtI9ej02QVtm+ijfEGWdZGikAR469JOojUBux9zQsAD6VWJZPKx43JFbJeJf4kN5+amjokgIpNr+E+lhR7bj88VM2ysScvNMFPpZnVYrLXbFkOo78iu94H9Py2qSRdBLWoBVWegxF+lRdm6B/vrDFl+qeSq5c5LKTFBRLZZnck7myDd2a/LCccDAnpqhD9yAJAd43awxoj0kbXiLOI0kgLpoAXU3Bpbs/nZ0gdzXvg313LPJli0vTzCqLQliyskfrXSBrLcqAGFWACQd6AwNHQ5mjXycrKyAKsjRxu6mRVFjUqjcEkkf0mI30g4K33OBMrBm1aVHYCgaA2A/L/niXLrvZ06RySNhttwNz7AYmn6cy7vFInPpKOt/mw9I/f+eKckt8lQBwAQAPerP7nc98E4knzKWyqObv0gE++92F59P63hg8TREGMsQSPSe16UQBvbc6j+eF6HprubRS3Pw+r/AMN774Zsh4Tz+cILQuoG2uYGJdzZPqGonf8ACp4A2AGAx4ukwTFCxgbQygliD61DUAv4dQYjfkA8HF2GUoxJVlcmmKK1bEKrbnWR33A+WGebwVlMorDNZxvNQAskcaMPWaQaHDM3BN0NhdVWBLmLU8uXl+6jXUhlhZdDnYqW0g6aA0kfCSNtrxykTaQMGY8qFiwVSQdOq6Ad9KWoPNC6O3p78Y9yHXH0s7FHLnYstWR8TAKRpAJIsEX2OxodkemPKWWRZnZSDKmtUNMSyaS+5J5POzk/PBCTIzeZ6FrQ+4jtwgARQo7HSNV/XkknDqGvZHWo8lLNw6gSx1k2a00ASbNENqN1zd79+9WV3QAgk9xuJFJFWLFFav8AF8sMK5RCZ4h5cgU6hMvpIDLYpbPw8ab5FYm6Z0iGXKyz+TmPMjjZo5B5ZjBDMAXDG9Ow1GuQa2rCeE29zm41YtQ9Cm8xJjERCWDaxuoHxcjgXt9cNeS6+6qrNnp42I+FonmXm9vWRxXYEXisZxotbYFQhOsoQp3YLXF2w3vn63Rz6ByCGRgTexVaB2oqAoU8XXHtgSi01YVTWxSzsQzOeiU5pTHLIA0xQxKmogMWVq455o+43w1zfZWp2i6pkpCeBdfydsKvTPDc7SamZViU8tIK2vT6RbVvsQte9YK5nw0+x+5IPB86IX22Dsp/bHN0EvP9jGcolJMvIACfS770L2+7wrJ01CQTICCLNI/AFnkDsMW8x01430+X8IDlVKtSkNbjQSNtIJPt+WLfT/Cea10fLSKYKglLK6qGI0n0tdHbj3F8YanSYAJ1vMRvO7IfSaPqGkg6RYoXQBsDc7AYzHviXor5TNSZeWtcdA6TYIKggjvuCDR3F0cZg7gBOTOw+pw7+BJATIgPII/MqRhY6LmSsXpEd2d2ijc/qyk/leOlz+KUzLZVo4BCEG4BWiXC2FVQAACu2/GK4JVlj8yHUx1YZL4MQ8l1AiWNydwyt+YIOOv+I/E0uXMXkor6y4IPJ0qHpTYokBq+dYEdNysUX+aiVPmF3/tc/vjbPujNCzShDDIJBZG/pO25FXfOPo3iSXmaPj8/U+Pljpxulf7bcfEunxXLN55yzK2gRSxIQPvEZbdCeQ1gi/cVivL17M5qKSeDVoMihI9QRjEo+80seHZvfsMCsjncnlZZZEzCDzOU1rS02r01vyTtiqniTIxQ+Ss7FQSRpaTULJOzIBiP9KPdfmhvDySfkxutuYvjvfHf+5Z6j1vX5AQTWJ/LkilkZHsqSFZgTttYO+KfWs0sILv9z6QNAX+Is6txZdPwgtvfBwNn8TZDTo8tnGrWbVmJeviJY2TyLJwJ6v4gjaILBFpV9S7qABYo7AnfS39+M/VZcbxuKlbPX6Hp5wyJ6GlvzXf6/wBvqTZDyos2TE5U6dT0VagV8x9LRuR6WUCrshyKsHE+Z6sZS0yxprdAqsZK0W+o2VpjyRueBW42wuQtIQsdFdAJF7W25A3rdrIrBaV87l4Wi0SJG6hiK2Mch0q1g1udvnjxU1fmPfa9gj1TIF+mQyrpOjOMreWWKMpChCEJoAMpAFDYj3wxeO0jhzIkVfLTy/SFjFuC5sldQ02oosSW0lQANRxLmIYcvAEWKNWhUtEHcXrPpd3Nt6gxVRoG5I7CwGy/UDlpVmm8ljGdSUzKr6lpr1LYrVW29jbg4SHnd3wGT08Ilh6WSraYvKLFg4kLI+n2jBUc2CtKQCrajVYp5XOPlmmOVkkiUMK0MQKqwrCyp7+k3WLXUNWXkhzUfl5d5V1aFlMpsiy513oBV1pW1EEncXinL4gknpGPmuaIa2Rtq3LIQraQCfh7WeMPlhJS4EhJTVo3zvivNAsWzU5GrYIxQMxHsNA0qNzfyHfF/wALfaBm4csscTRaNTMQYy1lmYt6gwY7nn5AX3ws9Q6sjkJNDKqragkMtiyb2I3J3qv5YMdL65k1RY1yyMoGzeZmIifcm3K83wK2wulpBtDdH9r2dFXFlmA9hIn/AJ2xNN9scgC68jAzVqB81qF/IxXf54A1lpF1CCZQOWGZGkfVpICB+ZxTaPLSCNlLMG9AAzeWB1CvSdUfO43rfC+ZB2D0n21Zz8EGWQfPzH/8y4FdQ+1PqM1Rhow7+mNYowrE/JmZiB9N+BiPqcWUgk0BS4BIuTNaaKsUa0hy+rYqeD2xBlclEs+lZYJWnRSuiVypUgfdMXAMblxqTurVfIwU/caMdToEdPyGYzAzBiLSyLpeSRnCmjQk1M7Dv6aJ+WLHh7pLFllpVoG1kJ0MD8KOFI2J7EjerIAN3Y4oWnmecSSBnRdgisWawpdCKB1KyvVEO2rfjEPWfEBEmkHSZpTSrsdJYgF37+kgUKU+2OnK3sHTp5JjmCkr+XHl9GmPWEkRmLBAGVFM1+kllA2uhsewXKdaZIp4WHpb1LakujgtqUIxpHbVuwAsRj8oYFy6T5lWklRvMqMoqkgCRgzG6A27AXzjbrdwldNTwssZDULJK661AltgeCWoqfbFcbcXqiTklwxl6P0rzMvTTRRrBGrHzQwYn1EqdvXaghf6IHHc0updUWJGjhlKZYimUS2wWS7DhQQAbNAAc33xHluoQoCGbRaKzLKQ5Km6VSEooQQaO+14WOtq6vVxESxq1RrpC6R8NEL6gALI2O9Xvgpqq7iaXbfYZ8zmI5UgjjCyBCY1dA8RkBIIvzRQYbjbayRgXNl9IcMSkkbEFXIHH7XdjYnDF0vLwx5VRmphC8esKgeMm1GqytFwS+17cDfFCDJSSXIFluQAyFwKru1khiCarYk6hV4vPdReQTG1G1EpdF6dLKxaFNbLZUB1BJFVsWHFhq71iDJvKwJUynYFiGPzq99+Dhl6R0yCNVE+WlkUA7q1FmpAWHrSqYccVp74Vzk3jSm1xF3RFJJWt9yTxsL5PY4zeFFpb/Mspu3sG8iPKImbUNk1VZYsGn2A4Lfd8kaVrVRKgGtlvGIjV4WgXQS1BS3p1MTQBOyiwAAdq+eL+YQusskdELq1NzQkDOo/WXf2oe+EbMtufrgJeWyuR70Sdc6u887yyyeY7VbEbmlAF+gcAAcdu/OMwMnYliSd8Zgkhw8G+EHzGWabzsvEgcg+bIUqgLJ9JFbjcnB3IdIi0GMZtJXUGhlI5cy21kG0UBdu94XPDPUWjyThAqsZ0uQKpYqUkOg6gQVtQwBBojF+Pr+YLhv4icsjWtOxojvp3X9sSlyMkKck8jE6pHP1Zj2+ZxD/AA+L00PrYf47jGvl4e2AqGCq+uN/IxYljFfp/PG2gY6zisIR8sG/D8AJy4urnUNsD6b+exIIsexv3wNAwx+E+mNLZVlUxujWxOx8wMKA52Ujf3wspUrY0VbOkZJ/4iKGWSQsWTUNbkhSRTgWTppgRXyrAvrWeSdRlpw1fCrrQAVfV6/xEgiwL3YjgXZDp0CxxFPNJGtmA2Gzm6of4s4B9a6M+YzPlqT/AA+j1spUFXKtVlvVeoIf3x5Uoa8icXwzS1UdwF4ly8bPK8ssmpgCsVMzGiPRqG1WG5AqydzgJ/ErKrPNOvpl0sDGWNafTsDq02ukcld/zb8h4TzaxHzs0jN2UqZFuqFlhu25pgpPzwu57w/JBEFzMF26n+IBNKLAYAhtIG5J1KGN/LHrRaSoyclfpc/+UxyKgfSysA6krShWok2/KlN7HHviLxjmm81pGQRSTKp00wAjG22oA+srd0Nh/WOD32eRzHqmpYo2R/NAE20Y2OnfS3cChW9fLFX7Z3c52J2CJqgXSqCtIVnWj87DH6EY1N3HkhXnFnL9WnAqyy376wP13H6jA7zGBI1Hn3xCjbjffE0FalLCxe4urAO+4BI271iTLIZPBnhCTNs8jt5WVj/z0zGhtvpWwQX/ACOmweaBcY8hENSwRCOAsGVJNTsWH4yzHYmh6KI4vfiknjmGeKKJjHlYYh6MumvSCPxsxX1N3F8WTuTeK/VuvArohYHUN3U8D2U+57nt9eA/YG5Wk6Z504jSQehQHamYamd2aqq6v3/XEeVgVcykZZXUSRhiRQNsCwqz2wU8GT5WNWafLee+s0PLDjToWh6vSN735F/PECuGzs80cUca+p9BKgRow0qaSxYAJIHcjm8FwikhdcrZ50+Bmk1MbdZI5G/rqpBdtxzshPzD/PFF+gtNm+nPK1/xhtgABpMcjKyj8gOeL74Zs3Av8RJN57NrZpE8oBRplt/UVcGyr+pd/ibffaI5jSVWJLEfwg2gCly+1Bz+KueFG/bCKN7IrLJe4G8feFhlp1MclibXIQwX0nVxYO/J7X9bwmZzKtEFIksbEaW4JG4oGweR2x0Pxd1ASJErSGJwhYgUwZXLVZpSaIbavn3xU8R5zJywpSlqRfVagr6O9MGcqPkFvYnEYuUaXI+zsV+iZyN5kjlU6HVEkF7kKwPp9rFi/YnBfxbkMvIrzRz+mwkMTW8+ogmn4Hlg6vXZNkAgnfBTqPSlXIpLEytHsYptJ8wm6Cln3H+qB2PO+A83T4zIdDeYtJqcjnVvLp23sA1Qsah9cNGSbtCNVsMHh/xnLFkJIUyiMsgcOzS3J6lCuVXTqobkA+45rdO6ZKsZFq/mgsdDekFSvxfDd8ADja7wy+HZMkubcZhcx5a3QEgUrpoDXx6QpABDA2p2wz9QXp7BBkcxmiZHRW+/8xFj1jzWOpyy+i9xf74s7aonSQkRTxZsKWBHI8sE3VH16gVUafi0nnSB3xpLlcskCgZoPMH8xVCyb+wDMdGw50km+Lxf6l02Sfzo2JuPQ6g2xZGUvd72pDbAe3fFzovhEtl3SoVkVLYmyaJOj1AHeloke2J8D0XMsqxZQOzlmli1eqjvetqA9zyxsmhZ2GObyb7+/wD646D0bxKkB8qZDSWodfVQvuvNfS/pghmfB+TzamWFghP4oqK3/WTgH5bHATo75nIZl9RxmCfXujNBmHiLK2mtxYsFQRt9DjzDgCPSnH/RzEKbGZjtgOxWUCz8r/f54YfCGtyiqIl1SldbqZNzX+j2U1Y5bA7wzkzJ010knMMTTLROsoCL1aiPSuolKvYlBfbBzJeGJYk0pLYPqNO0Y43JbyrAoA3e2GjKKlbFnq0tIV/EuTMWcmRjZBsnTou6a9IND4uBgbWLvV0AlGkCiNtJLA9rBYAm9PJxUrE7saKaSTNJR6T9Dj28bFcRx/CPoP5Y4Y2XnDt9mT/eTqRdqDVXwf8A/WElcE+jZwxl6LANQOk0aBVhR5G6g2N9sTnHVFoaLp2dfzWZCL8QBrYWAbrahz+2EPxTlJ0n/ik82gi6pFBDLVjcUDpqt60nfGmV+0FoLSRFY2TrRQG01dN+HUeNVbckHFKT7RZUQjLwrEC1l3LSuSdySzUpNVyDQAwmPDo3R08jfJ6/jnMsg0yL/rBRq/lV/NQvOBUuellkDNK2qxpZ7emvauW3OwA98U4sw0ruzbs1MaAG5FnYChvi3EyRgO7VqOla3IXiRxXcC1X5kn8ONC5EG6T7RMmgEbxySsgCs3pYMygKSCzb7jk84VPFPVsrm5dcavGUQqAFWmokhj33sj9MA3zCo7mKSlJ9O2+kfDyvtiHLSxamMmtr4KGqJ7kEer6WMcluKRGLYAtXJF8fl7ducSplTwBqPO1H5Hi/fF2JUIIjzGnVVrKuxri7tcVs3kHjKEqtMaBT8Xv/AIGGCaacHumxfdJ+f8zgXm8hNEE82x5i6gCwJ03sSLJWxuOLGC3S78pPz/mcFBLMUkSK+ss7MNoxIY6UEEtqANE8bgiu3fEPh+CWJpGi81NZ0gqdQaixYBwNLgbb/K8Gv4WZMuGZPuJGosFVnjNqFkGpWOjYgkA9+NjgUjKsrqmdGaGggDypQSwPpCgjg8kj/gcLzwdsOP2fZGPOSSR5mZ6VVEWgxruWbUSQu/AHqvfArxO8WSz0kZaV40IRm1CJmUILAYJpJvUu2nfCZD1BVaWJWMeu1J3KMLsEoTasOQbNHBmbNhII59RllDMGYyWQALTRR+HctTANa3eHVVS5ESd2+Ad4vZZM4RFHJCmiIIszC9IjABLWQQeQb3vGmdkUCBTJ96qooY+XJHWxBJW/SCSNJB2Xe7rGnV5ZMw2VeQa2kSgLolVkdFBY+1VfsBjPAOT83qGVBrSsocg+yes8+9V+eJuorfsU5Oj9c6NJlchlsurkO8rh2jY0ELPKAVA3AoUK5BwsdE6bmJI8zmCZhp1EsTsI1DMVIrUH24XYWeMOn2o9WX+GOksJUHmenagbhskcD7389x3xP4BH/VWXAUEmOTverU73t8774xeI1jTfdltC1/Q5jkc9FJLeYZFj0knbUTzdKCAzEd2PI2q7x4/hdoZcuyan1KJS2pVC1RPqcBASOA19hvjTwLlrmcsmoCIgErdMStUex53x0Hq3g98wBrLOihVYRmm9Kg3pYjUBq7nmzWPUkscMDmzGpSll0L+cFJur5avNjQxyaWjAMn8RQ9JBWOMEC1BFAgIWNCqONIevCFzKtvFIPLlUDcadRVh7EajankEfXAufoy5dQqaFYEekPT3Wx06rB25FXtjZOsa10zr5gr0yDZh3AYcOtn5Hc7njGRTUlsaNNclLqfTHVmlq4nYlZF3Q2bq+zf1TRxTjd4m1ozI3upo/Q+4+R2xbyEmbidmy5EpI9Ri5b382Jx6h23FDEmb6jC+0kLZaTjVGC0LH5IfUv+wzD5YLQKFnrXUXlmZ3ILHTZqrpQBsNuBjMadUVRKwDow23UmuB/SUHbiiOcZh0KMHg77QEyeVMDQeaC5Y2wA3rbSQbqrxt1Hx1JmT5SKY4T6vL16t/b5IP6A2v8hhMgkIUjUADyLP19sWemV5gPsP7xjmtzgzniSyk/wCO39+NQMR5vMigfb3/AC9t8Vn6oi7EkkfL/wBMB8nIuEYghy7UKViNxwexIxVfrg4AP6gYibqztsBY+ZJ5N45JhCBiI5FfXbE2TIs79hgOJJm4Wvyr+eL3ToX1eq/8fTHUcT9arUj3sRpP1oj/AI4HvmATyzt8tv3Nt/LB+WBdHrApTqtuP+Py2vnAd+uAfBEB7k+30FD+eGRzNsh0ySR9JqNSBfJIVeTV7nehfJIHfE+dliV9THcVoUG9Cr8IFUPqTybPfF3q/VEECIhEclh59IKsSFBSNTqYBVtj2JbciwKH9U6REsYcZiMyGisSEyagd+QPQRdaWHbnfDUxbKOc6isjFtHP+qD9TQ5xVkmBqhVfP/kMMI+zXqH/AO2b+3H/APnj1fs86iu4yzD6tGf5thbRwtSHUR9AP02GGfwTOqrmNpGlpTEFUsAbOpmCgsdqWhVhjvgLm4vLdo5Y9LoSraTRBGxGxK/pjZYCFEysWIYbHkV3NG64GGAEM5lWEdvrLelbdGXTQArf5AbHsMNPgXoXnhbsRru5+VmlB92/lZwpy9SmzELBmLFWDamZmJ2qlvbaxz7Cvmz+BfG5y6pl5gohJPqC0VYn4nN+pex9tvY4SQyOidWzqwxFyKVRSqNvkqj/AB7+2OF+IWvMOy99zQoAnsB7XsMdL8RZ/wDiH0KbjQkLX4jwW+fsPl9ceeMfDkTHLu61sFcr3KqK1djtY/LCp6Tkr2EfpmThzUXr1RSRabkVC4Zd/jAIO1bP2sA7URLPkYi/lvLGnHrj1En0949PNH5d98EeqQQilQLC4pQaJ2B3LUdRui1gbAULvBjrHh2JspHmFmhmWEMWkCSRnSSpQAuPVQsKu3LV7YootsF7FGDwcsbxvLmSqwghQ0VEqCSSCGYEAk8Wfeu2v2ZdLgZJJHZhIrlUKsVIBUbgggi8OXg4ZPMZRUVjKF2kBJJDn1E2pvkmmFbfmARHhoZUF8uishOrRVHfdqk4/Jx/tDGDJklcoPk0xitmAvEfg45hW0ZmQLIFBTywbVN1AbYkaiWI4JPyxJD1WPIZURKNbxBQlq1+ptKXWxBYMaAs0e2+Grp/U0kBVPi31IQAQavi7BqyNqNbHHO/HUqFWkCkFc8YtV7nyorJG2wBIGBhuUtM+Az2Vor9EmnWUReXUUgJQKhsgUeQu1Ub9tr7HDN1bxNJCqIgieV2ZjEXKFR8zdqTVjVWwxzzKdUd4nVivxFQXcKCWRzuSR6bRAbOk2AecWOgZ8PMFnnETSyu80pAJWo7HsN22229WPTcNdQb29uxk1KFzrcizGWnaeXMzRKGeiWDjSoAFlTrJ17AAb3Zxdy+XHmNGzC/wni9gaI+jdv6JrDW/h1TTw52LMqCpZFC2RqA+ISMF97bbbthVz6IJQy/ew6AbK1SsGCat9vhq+229UTWeLRS2/nzJQza2Uc1sd6JRudiNqIO44II/fDA/iiTMK8ucIkhQKqRLENJfTWlSzEp6VLEgn6bjC9mOnSCTRoYNKBoQneySBzv3G57YMdQSCSohKkDJuhkDIkjNWtletJuhTEH0gcYjLE9bRbWqTE3q2aZpWKgItKFVeAAoA53O3fuceYr530yMrEWpK7Gxttse425xmJhJ+n9FD5czEilJvff5bYk6LlEdiQQAB3Iv687Yi6LIWjeJkZoju7BL8sjh9QG1bgn2OB2ayxjkZCQSpqxuCOxHyI3B9jggGTOZOHSQ0qL/tKT+gJOKUkeUWjrLk7ts2xs7DYCqo/ngIBjxsdQbDR6nl1+GMn/AGQP33ONW8RbUIx+bf8AADAbHmDSOsuv1VzdaR9B/wAcRNnnP4z+Rr+WIKx7WDR1nuok++D/AIN6U02YU8EboStgMN9RB2IT4q7nQO+AMSWwAw8+EuuQwxnXI6sDpUrEGqMb7H3ZqJsHgYDAEU+xzW1nO3ZtrhN78n/ObnF/on2O+VmIpGnEqo4YoIiCa3G+o96xvF41hG4zE35wD/8AHFPxV4pjzEUaRyvIwfUdUWgABWHsLskfpie4aOoDJNR9LWf6p+uNM1H5al2UhY1LGweFGo44cNVfF/ujGrk7esEE1VV+RwuwaIMt0yOfNH+JnOXWRi3mFCw1E2QSSAu5+LcDvjqXSvssyMVMUM551SNqX66Vpa+t45T1on0jTQQsLvktTf8ALBjwx4tly6iNlE2X/wCzZq0E90NHSPcUV+QO+KSQqOhda8OZWZNMmlQoIQZdQpW/mBR330mhfa8cz654PmyahyC8LEhZKK7+zKd1PzFqexOD+a+0LMPaxhIB/UW2/tvf+6FwpdVzjPbyOXY/idix592N/ljlGgnTPCPTdREhHpSq+bVt+g3/ADGLXjHqS0kBr0/eOT+HYqo/MFifkB74X+h/aaqwrCuVOsL6SJdQLAWWKhA3Ynb6YrSZsljJJIVlkOoFU1HzKGlVGwFbUCQNqvCNUPFW7LOd8MrK4fy2MwC6o1rUwZFYFlDek3ub07UD86nibo+ZymT/AIiRJIp3ZQGVirIoAssVbSQdoxYJ2P5yZXqKVLrR5NYuUIGYL6w+uVnfTqsLdWPSQByTazHVRmI5YVlQZYxrGseoKGaIAAHzdAHrNllck7c8YfGm6sWVKw74A8OtLkEn/iZUmmHOmPbS7AX6AzAgA3rsXtV4ZM91Nxk82TceahhdnFk02hikiX8StVg+9gixix4clVcvCgACpEi0Cp0kKLDadrv255HtjfrXThMh+HUFYDUfSUYVIj9zGw5A3BojcY86cm51L3NEV5bQkdA6s38SRIFZ5zSyx0FJjQ+lozTIdIJo7WW4xp9oGRjTp0iL/nGzXm+sAlXkJL6W9qFUd65vnBfLdCIzUMqS7QO3mRyW0iExsgHmD/OLuCGYXpo6jxgd9peR1xJTCtYLC1DVwCBe/J4+WxxpyvH4q8K6JY9Wj+pycUzLMrMvFGqwx+BepSZXM+cNm8to4yfwvIAqtVHi73FbYr+IOit5xeNW0FDL6qOkLsbI29v7QwCMxHBPv7Y3Ql3ZGa7HReo9Y/ikubNZmaVlOmNIxGiauA7WNQG1kJvXOJul5qIz6pFLQSHS5iCghfhABsEEc+k3zftgZD0RVy2nTK0tqBDGpDEmNXLPe9eogAC9hwMedOyhQBophFpAPlSeh9VaiV1elqNDSTZ/bFM09UYkIrd0HOs9DiiIOVkZzKrIGdSjItHzHdaG5A0B1AX1ttfMnTesxxKUzMVoYxGdlKn4dwSdJ+HuVO/BxV6ikpXzJ8pDLPJ8MxdoWjApI9IJWM2KkBurc2NjgLmvEzI8x8wyPqOpZE5YGjTI4XtWwrbEtbT27jqKkqfYVfEOgZqYRCo9Z0Abem/Tz8sZi11dlaVmVBTBSNIFbqDf58/XGYSyp0D7Mc4FyOk21yP6QLsEKN+1fU4CeOvDxRIzHEFjLEKW2dTufL3O6HlSL4rAnoHiSeHLeVE4QaiSQo1b1+I3Q27Vi30aKPNZmNc1LpRmOuR2cmgCQARbWa2wnc6hOrGYdOteEGl0TQRpFCwChvWqbcNb2xLAg719MVsh4CMjV52r38mNpT8+Kw4LFMjEuXg1tpsDnnYbb46D/wCwmXhe5EnKA8zSxZQn22kII9+TjXJ+G8udl8l2vfR52Zb9Yo3Qn/aGOCc+EBLaVtvbSCb/AC5xZXo05/0Tj6rp/nWOiZvozQICROijv5UeVFE/0pJS534tO+B2Y6lFuXZXI58zMyTb1XECRrwP6WCCwN4b6G4kYvGjgAAqyiQC2G9AjfsO5v64j6xllSWRUVguoMAwCkalDVSkgDfYe1YNSeIlKhRoKqbATLRCjsLDTF3Jra9zgDLmc5m2su0pANamUUByBZAvfgbnsMBnIhB9HGN8o9MO25/l/wAsVo2k76l7fAW+pO/57Xjds9x92RpNqx1erm9W9fpxxhaGDEkovEOuyBffAVeo3+AH8z/xxbld4yheJk8xQ6aww1KeGX3B7HjA0saxr674TdctLM2Yh9DsUQblgjKnIY6bLVRHI3IsYU8kdR25XcjuP+I+eOs5TrGWgjeNlGYBhUGwB956mfSXQkAu2i9IPpU13xz6fwlK6asvCxWJfvJdWkKWY0CSQKqgK35vDNpC6ZexXeBlV3YEBK1XtWq62NHejx7HFzw7lRIzSaiIwSgZeWJBsgGuBTURvRHzEvSfD0LxOubdlZj6HBbSj8KHJFEuTRemAHcHbBrpXRMjC3lTkapAoXyWkaZCxFMWvyQN600xwL9gpe5S81Il2jDv8QVFF02xJKjZTXO5Pz7eSdEZqlzTiNV4CByXHtGjnT9X2AAs3dYIdWyq5aSSGGOBI1O0oIzDvvtufSje6hLHBJvFbKRf5RB/EMxDyJq1tqIjDDVqJOwrsNgPlhdMhnJVsbdWybrlU3SNH1mOHzACKRiJGJI1SMRQPajpAwDyc4mijiZWkkaUO2oUrKSCd1FgaV3Nd9rxa6T4giy3Us3O1ZlJPMCheG1uGBJcVQF8Xvx74a/si6GshkmdQdKLEt7jU3qY/wBkKL/rYbJKWGO6+T9xYpTCXgbpEuVyvmJbyrIUaNKZZI17XZAkB3ANEgV+Kw85HOLKiyxtaML2sFTwQwIBBBsG+CN8TQKB6WA32Bqvyr2+XY/I4E9VyskJfMZcMQ288QG7bbyINvvKFFfxgf0gDjzsmTxZW1TNEY6VRvnunMredGSJRt6js6/9mx7f1W/CfkSMcw8VrNLmXdVbQxHoVlsaaVfTqtaI39icdW6dmg8ayKwZGFqQdQKn51ddqPFY5R9pkB8yaV3cjXUCX6dLRIkjjc36gV22JHfFemdSoTItgR1np7xRTp5i+lim0ysHjLWp23DApTKdxrXbCXLlBoLBrIYLXvYJJHehQ/XBSOZ2y7lmOhXRQDuBrD39aC7fXBLrOUjjyuaCrVZ0iM7/AOb0kAA8Ecb798bnK9kRoGZrqQjZHglkJCru1BkagCtjZgKFHbYjbbF3IdSWRUUu7TEtqDb3ZGnSasnm7PthbZhVYvdG8yRhHl0P8QSSrqxDEaTaAXR29tzxviklapCqluw31WOfQMugkBZh91ZUWN70mgDxvWB2f6o6RrAyFWXaVW7lRQ27e/6YOdNgSUa3MkU0baXDGONVLDcksxfVsTWjtucXeueHUW81OszowADRvCysKAGsKUa757fD9MLHVH5HNpr4nPGf2ND2JxmLcmSAJq67XzR4uu9YzACSdLUlQo3JNAe5wS6b1NssyZhEVzZCBi43qmcBGUkD4bJqydjRoZ03pmpQ5YEXWmiePfcbfTfDXFkYWjUUpmFW7hgCvDUQ2nSvpAUKAL3OEdWGiz0vxJEIkJlZGKjUmXy0CUAboyyksaIB2FXjbO+LEYUY5ph2/ic85X+xHoT98AYc5Blo9IVMw+9M4JReOEJ0sRvyK371gRNKWtiBzvQAFn6AD8sGxWhi/wDa5kP3MOUi/wDhQqzf25A/88eSeJs7OLM2Y0XVCXSP90Bf93C4Tthm6VHEIEZlQHey1DgkcnDJtg0gSeWmNhdX9IkuboG7FC+3GIGzrg7ufl/y9vywU8RZuNtGh1bTYOk3W4rjbAicWMI1vuNRbi6iKp40ce7DUR70TuP3wW6FnVDaYoyCEc3r1bafUQCAAaF7g7gfTArJmCQKHby24YlSQD77dsEOm6srmEZJUZHDAOjA9rI3HpPB/XDODW4NS4GTIQ5Y5DMZl45mDFUUssbEW1vIrgADcaDf9L54DwZnIcFpwD/3UTf/ANowCy2ULyEKFLEFrPy+L9t8WYuizveiIuBzVfOufof0wnh3vQ/iae4aSXIXQa1I3L5bUw+ihmXmhd++L3Uev5YiPzo5HXSWiCLHED6iNTFwxshQNh2wm5nKvE5SRCjUDR9ji/1bPCSHKAJGpjR0JVSCdJFWbN3qLfVjgKHYLne47eHPHmWqWGSJYoXjYfeyyyW4IKbLGBzzQBwsZjxjOwZAmXjVudGXj3rjdwzH5Xvv2wHjy9i9f7f8ziDhiLsD3xRwcVbQqnbCcvVZZQI2ldwT6YxsvzIRAB+2D+QyM8UWt408tOI5jeonYAAAlbJ7EfTAnw7YDN5JZpCFR2IRQqmibO59RPA7AWMEvEkk2uGJ5S+qyVUCNQFHxEe3J1FmBrbfYNpaViOa1aSxHl3nkXSpjTm62SxdAX6io7cbgn2IbqJV5ZQrHyzqQOSCxFizv3Ir2qzWDOXhLJ9yZCrD7xwtAlmNKhO4FaRqNXvXOKrdFp3VT5bqxVo2C+kgha9OoDtt6xiko3xuT16eQUPDUXlu3mS2FLcJWwsd7w1+FvEJysKgRsIEUGXQBZLmMKx3F1qU0N/UPfAOTp+ZpFBLLKGWmCClH3d6wa0gkDcKflhb6h1FzKyAkR+wJAZLDLdcg6Ur/VHtgOCyKplITreJ9G5POhlV1oxsAwI4phsw9r9sX48wb+fy7/PAvwll1XJZYDSQIYyKNg2oPPJFnvi5npfJAlP+aUEyAHdV5Lqf6nJHdST2GPC0+bSb26Vg3PQNk5GzEILQMdU8S8qe80fYf94nf4hvd8s6t0ySVXikLEgTuLJsCJXlAo7izVdjZrvjrWezpMcktMAVJEZdGO4tQCpKkPtRs/FXbHM+h9ObLuZEXzCsIimVgCfhAeudhbDYfiN42QThdkJNOin4G8NjMdPltVYeedmvlUSjfGwY/riSbwSZWERR0DEFnRTIdI3sLe9c8g7m7wV+yLqiImYyocWr61UiyNtD9qPwr+uGvxP04y5WYxXG4RiVVdRutivf9N9++Fk2snIyXlPnCZPbizRrmv8AAxvGNNEVfz/T8ve8MPS/Bkpe5o2EdckiMliNh66O3eh2xXzfhryz95Mij2olvpXH743XuZ0D0lJDEkszn1G7/XGo6jL6V1mlNj6g2Dic5WEceY/6Rj/zHG8cI/DFGPm1t/4jX7Y7cYq5vqDu5ZiCTyaq/wAhtjMa5ljqO6/kqgcfIVjMCgHWPsqyqP09daq1Zlq1AGth74V/Embc9TALsQsqqoLEgAkAgDsCNqxmMwr5BDuDfHEQXMjSALjRjQqyRuT7k++NOvKBDlwNhV0Nt65x7jMUjwyPsBZzscdG8D9OiMcTGNC1fEVF8e9XjMZj0vsxJzlfsYvtRtYHXx/Yh8axDyJjQsMK2/rYRmxmMxn61VlZfon/AEl8l+yC3h9dUEgO4DggHcWQL2wOnQLm2VQAAx2Gw49sZjMJP0R+RoXqJenuRLGQa3P8jhi6dm3V30uwtTdMRe+38z+uPcZi3S+lk8vqBfi6QnMKSST5Q3O/c4FSOdCbnbXX6rjMZjKv8X6ll6Slm520gajVnazj2BjR3xmMwc3IYhzpecdIlKuykCwQxFHXyK7428ZTt/FKNRrQu17b7nb5nnGYzDT9JOPrJZs05lFux29z/Sxez+dkKOxdi2s+osb5B555x7jMPh7/ACFycG+czTtFlbZjUcpFkmjrB2/PfCZmXOhNz8K/yxmMwH6mND0nX/DfUpRlsoBLIAIkAAcjbSPni/neqTCGT72T4G/G3ufnjMZjzKVm3sLWczLmAWzG450O5+FSGVf9UHcDgHFfomdkIdi7kkgk6jdm7N/PGYzFpekjEuZTMumaDqzKxhILAkEjUNiRvWBPizrM9qPOl5/pt/xxmMwsUViCMjIWjtiWotVm644vGZqUhHFmq4vGYzFe5IDiQ0dzig0p9z+uMxmHfAqK8h3x7jMZhTj/2Q=="/>
          <p:cNvSpPr>
            <a:spLocks noChangeAspect="1" noChangeArrowheads="1"/>
          </p:cNvSpPr>
          <p:nvPr/>
        </p:nvSpPr>
        <p:spPr bwMode="auto">
          <a:xfrm>
            <a:off x="155575" y="-218598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media.iava.org/content/ny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835" y="3772299"/>
            <a:ext cx="3077590" cy="23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952</Words>
  <Application>Microsoft Office PowerPoint</Application>
  <PresentationFormat>On-screen Show (4:3)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IET 333: Engineering Economics for Technologists</vt:lpstr>
      <vt:lpstr>About me:</vt:lpstr>
      <vt:lpstr>My background</vt:lpstr>
      <vt:lpstr>Your introduction?</vt:lpstr>
      <vt:lpstr>Syllabus</vt:lpstr>
      <vt:lpstr>Course overview</vt:lpstr>
      <vt:lpstr>Ball point pen production example: proposal</vt:lpstr>
      <vt:lpstr>Ball point pen production example: proposal </vt:lpstr>
      <vt:lpstr>Ball point pen production example: proposal </vt:lpstr>
      <vt:lpstr>Modern market economy</vt:lpstr>
      <vt:lpstr>Your role in this market landscape</vt:lpstr>
      <vt:lpstr>Your role in this market place </vt:lpstr>
      <vt:lpstr>Back to engineering economics</vt:lpstr>
      <vt:lpstr>Test your current knowledge: A kingdom and a hero</vt:lpstr>
      <vt:lpstr>Exponential growth:</vt:lpstr>
      <vt:lpstr>Making comparison:</vt:lpstr>
      <vt:lpstr>Simple interest</vt:lpstr>
      <vt:lpstr>Compounding interest</vt:lpstr>
      <vt:lpstr>Arithmetic series:</vt:lpstr>
      <vt:lpstr>Geometric series: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IET 333: Engineering Economics for Technologists</dc:title>
  <dc:creator>Jung-woo Sohn</dc:creator>
  <cp:lastModifiedBy>Jung-woo Sohn</cp:lastModifiedBy>
  <cp:revision>63</cp:revision>
  <dcterms:created xsi:type="dcterms:W3CDTF">2014-08-25T21:50:02Z</dcterms:created>
  <dcterms:modified xsi:type="dcterms:W3CDTF">2014-08-29T20:16:10Z</dcterms:modified>
</cp:coreProperties>
</file>