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57" r:id="rId4"/>
    <p:sldId id="265" r:id="rId5"/>
    <p:sldId id="258" r:id="rId6"/>
    <p:sldId id="266" r:id="rId7"/>
    <p:sldId id="267" r:id="rId8"/>
    <p:sldId id="259" r:id="rId9"/>
    <p:sldId id="268" r:id="rId10"/>
    <p:sldId id="260" r:id="rId11"/>
    <p:sldId id="270" r:id="rId12"/>
    <p:sldId id="269" r:id="rId13"/>
    <p:sldId id="271" r:id="rId14"/>
    <p:sldId id="261" r:id="rId15"/>
    <p:sldId id="272" r:id="rId16"/>
    <p:sldId id="273" r:id="rId17"/>
    <p:sldId id="279" r:id="rId18"/>
    <p:sldId id="278" r:id="rId19"/>
    <p:sldId id="262" r:id="rId20"/>
    <p:sldId id="274" r:id="rId21"/>
    <p:sldId id="275" r:id="rId22"/>
    <p:sldId id="276" r:id="rId23"/>
    <p:sldId id="264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1:48.2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27-3 84 0,'-16'0'78'0,"16"0"-48"0,0 0-15 16,-11 7-7-16,11-7-2 16,0 0-2-1,4 15-1-15,-4-15 0 0,0 0-2 16,0 0 1-16,15 20-1 15,-15-20 1-15,0 20-1 16,0-20 0-16,0 27-1 16,-8-11 1-16,8 7-1 15,0-6 1-15,0 2-1 16,8 1 0-16,0-1 1 16,4-7-1-16,4 3 0 15,3-3 0-15,0-5 1 16,1 2-1-16,8-1 0 15,-5-8 0-15,9 0 0 16,-5 0 0-16,0-5 0 0,-4 2 0 16,2-6 0-1,-2 6 0-15,-4-1 0 0,1 4 1 16,-5-7-1-16,1 7-1 16,0-5 1-16,-16 5 1 15,23-4-1-15,-23 4 0 16,20-3 0-16,-20 3 0 15,15 0 0-15,-15 0 0 16,0 0 0-16,0 0 0 0,0 0 0 16,0 0 0-16,0 0 0 15,13 7 0 1,-13-7 0-16,0 0 0 16,0 0-1-16,0 0 1 0,0 0 0 15,0 0 0 1,0 0 0-16,0 0 0 0,0 0 0 15,0 0-2-15,0 0 0 16,0 0-8-16,-5-27-2 16,5 3-9-16,8-3-36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02:03.77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45 19 62 0,'0'0'80'0,"0"0"-44"16,-22-14-19 0,22 14-8-16,-15-7-4 0,15 7-2 15,0 0-1-15,0 0 0 16,-10 0 0-16,10 0-1 16,0 0 0-16,0 0 1 15,10 11-1-15,5-4 0 16,-15-7 0-16,29 7 0 15,-7-7 0-15,4 0 0 16,7 0-1-16,-1 0 0 0,5 0 0 16,3-4 0-16,4 4 0 15,0-3 1-15,-1 3-1 16,4 0 0-16,0-5 1 16,-3 5-1-16,7 0 0 15,-4 0 0-15,-3 0 1 16,3 8-1-1,-3-4 0-15,-1 0 0 0,1 4 0 16,-4-5 0-16,1 4 0 16,-4 0 1-16,2 0-1 15,-2-2 0-15,-1-2 0 16,0 4 0-16,0-7 0 16,1 7 0-16,-1-3 0 15,4-4 0-15,-7 8 0 16,7-8 0-16,0 0 0 15,1 0 0-15,-1 0 0 0,-4 0 0 16,4-8 0-16,-7 8 0 16,-1-7 0-16,-3 7 1 15,0-7-1-15,0 7 0 16,2-4 0-16,-7 4 0 16,-1 0 0-16,-2 0 0 15,-2 0 0-15,-5 0 0 16,-14 0 0-16,22 0 0 15,-22 0 1-15,11 0-1 16,-11 0 0-16,0 0 0 16,18 0 0-16,-18 0 0 15,0 0 0-15,14 0 0 16,-14 0 0-16,0 0 0 0,15 4 0 16,-15-4 0-16,0 0 0 15,18 3 0-15,-18-3 0 16,15 4 0-16,-15-4 0 15,11 7 0-15,-11-7 1 16,0 0-2-16,14 15 1 16,-14-15 0-16,0 0 0 15,0 0 0-15,8 10 0 16,-8-10-1-16,0 0-1 16,0 0-4-16,0 0-8 15,0 19-12-15,0-19-48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02:08.85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-9 106 92 0,'15'0'44'0,"-15"0"-20"16,24-15-11-16,-12 8-3 15,2 3-3-15,-14 4-1 0,22-15 0 16,-22 15-2-16,22-14-1 16,-22 14 0-16,18-7-2 15,-18 7 1-15,25-11-1 16,-7 7 0 0,1 4-1-16,3 0 1 0,3 0 0 15,-7 0 0-15,8 0-1 16,-5 0 2-16,8 0-1 15,-6 0-1-15,2 0 1 16,5 0 0-16,-1 0-1 16,0 0 1-16,3 0 0 15,1 0-1-15,4 0 1 16,-5 0-1-16,8 0 0 0,1 0 1 16,2 0-1-1,-2 0 1-15,6 0-1 16,0 0 0-16,-4 0 0 15,4 0 0-15,2 0 1 16,-6 0-1-16,4 0 0 0,-3 0 0 16,3-4 0-16,1 4 0 15,-1 0 0-15,0-8 0 16,0 8 0-16,1-6 0 16,-4 6 1-16,0-7-1 15,-4 7 0-15,-4 0 0 16,-7 0 0-16,0 0 0 15,-11 0 0-15,1 0 0 0,-19 0 1 16,21 7-1-16,-21-7 0 16,11 6 0-16,-11-6 0 15,0 0 0-15,11 16 0 16,-11-16 0-16,0 0 0 16,0 0 0-16,15 11 1 15,-15-11-1-15,0 0 0 16,0 0 0-16,15 7 0 15,-15-7-1-15,0 0 1 16,0 0-2-16,0 0-1 16,0 0-2-16,0 19-8 15,0-19-12-15,0 0-49 16,-12-19-32-16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02:10.33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45 71 0,'0'0'51'16,"0"0"-15"-16,0 0-16 15,0 0-8-15,0 0-3 16,0 0-4-16,0 0 0 15,14 18-1-15,-14-18-1 16,22 4 0-16,-4-4-2 16,7 0 1-16,1 0 0 15,11 0-1-15,-1-8-1 16,4 5 1-16,4-8-1 0,0 7 1 16,-4-3-1-16,3 0 1 15,5-5-1-15,-1 12 1 16,-4-7-1-16,5 7 1 15,-4-6-1-15,3 6 1 16,-3 0-1-16,-1 0 0 16,-2 6 1-16,-6-2-2 15,-2 3 2-15,0 1-1 16,-3-1 0-16,-1 0 0 16,-8 1 0-16,5 2 0 15,-1-2 0-15,-3-1 1 16,0-4-1-16,-4 5 0 15,4-8 0-15,0 4 0 16,-4-4 0-16,1 0 1 16,-1 0-1-16,-1 0 0 15,1-4 0-15,-3 4 0 16,1 0 0-16,-16 0 0 16,17 0 0-16,-17 0 0 0,15 7 0 15,-15-7 0-15,0 0 0 16,15 14 0-1,-15-14-1-15,0 0 0 0,14 21-2 16,-14-21-4-16,0 0-8 16,26-10-17-16,-12-8-59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02:11.80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-10 145 43 0,'0'0'88'0,"15"-14"-44"16,-1 2-41-16,11 2-3 16,-3-1 2-16,4 4 1 0,-5-8 2 15,5 8 0-15,-8-1 0 16,8 8 1-16,-8-10-2 16,7 10 0-16,-2 0-1 15,9 0-1-15,1 0 0 16,7 0-1-16,0 0-1 15,7 0 1-15,0 0 0 16,8 0 0-16,-8 0 0 0,8 10 0 16,-8-10 0-16,8 8 0 15,-8-8 0-15,8 7 0 16,-4-7 0-16,8 0 0 16,-9 0-1-16,5-4 0 15,-4-3 1-15,0 0-1 16,-4-4 0-16,1 0 1 15,-9-1-1-15,-2 2 0 16,-5 3 0-16,-6 4 0 16,-4 3 1-16,0-4-1 15,-8 4 0-15,-14 0 0 16,23 7 0-16,-23-7 0 16,6 15 0-16,-6-15 0 15,12 14 0-15,-12-14 0 0,11 22 0 16,-11-22 0-1,10 18 0-15,-10-18 0 0,19 18 0 16,-19-18 0-16,25 12 1 16,-25-12-1-1,29 10 0-15,-15-10 0 16,1 7 0-16,-15-7 0 16,22 8 0-16,-22-8 0 0,21 7 0 15,-21-7 0-15,23 4 0 16,-9-4 0-16,4 7 0 0,1-7 0 15,-1 0 0 1,8 3 0-16,-5-3 0 16,5 0 0-16,-5 0 0 0,2 0 0 15,-5 0 0-15,-4 0 0 16,-14 0 0-16,18 0 0 16,-18 0 0-16,0 0-1 15,15 4-1-15,-22-15-2 16,7 11-8-16,0 0-9 15,-4-22-38-15,4 22-72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02:12.8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-14 95 29 0,'18'-18'89'16,"22"14"-58"-16,-8-3-13 15,5 0-6-15,3 7-3 0,-4-7-1 16,7 7-2-16,-6-10 0 16,10 10-2-16,-7-8 0 15,7 8-1-15,-3-3-1 16,4 3 0-16,-9 0 0 16,13 0-1-16,-12-7 0 15,6 7 0-15,-2-4 1 0,6 4-2 16,-2-8 1-16,3 8-1 15,-3-3 1-15,2 3-1 16,5-7 0-16,-1 7 0 16,0 0 0-16,0 0 0 15,-2 0 1-15,3 0-1 16,-5 0 0-16,5 0 0 16,-8 10 1-16,-1-6 0 15,-6 4-1-15,4-1 1 16,-4 0-1-16,7 4 1 15,-10-4-1-15,7 0 0 16,-4-4 0-16,-4 4 0 16,4-3 1-16,1 3-1 15,-7-3 0-15,7 3 0 16,-4-3 0-16,-5-2 0 0,-3 3 0 16,-7-1 0-16,-4-4 0 15,-3 7 0 1,-15-7 0-16,0 0 1 0,0 0-1 15,0 0 0-15,0 0 0 16,0 0 0-16,0 0 0 16,0 0 0-1,0 0-1-15,0 0 1 0,0 0 0 16,0 0-1-16,0 0-5 16,0 0-5-16,0 0-8 15,-4-33-26-15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03:21.10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51 58 0,'0'0'93'16,"0"0"-53"-16,0 0-25 15,0 0-6-15,0 0-3 0,0 0-2 16,0 0-1-16,0 0-1 16,0 0 0-16,0 0-1 15,0 0 0-15,0 0 0 16,18 0-1-16,-18 0 0 15,15-3 1-15,0 3-1 16,2 0 1-16,1 0-1 16,8 0 1-16,0 0-1 15,3 7 1-15,3-4-1 16,5 4 0-16,-1-3 0 16,8 4 1-16,0-5-1 0,-1 1 1 15,5-4-1 1,-1 8 0-16,5-8 0 0,-2 0 0 15,5-8 0-15,0 1 0 16,0-1 0-16,3 4 0 16,0-6 0-1,-4 6 0-15,1-4 0 0,-4 5 0 16,3-1 0-16,-6 4 1 16,-1 0-1-16,0 0 0 15,-3 4 0-15,-4-4 0 16,0 8 0-16,1-8 0 15,-9 3 0-15,1-3 1 16,-1 0-1-16,-6 0 0 0,-4 0 0 16,-4 0 0-16,-3 0 0 15,-15 0 0-15,18 0 0 16,-18 0 0-16,0 0 0 16,19 0 0-16,-19 0 0 15,0 0 0-15,0 0 1 16,10-3-1-16,-10 3 0 15,0 0 0-15,0 0-1 16,0 0 1-16,0 0-1 16,0 0-2-16,0 0-6 15,14-19-4-15,-14 19-8 16,15-29-39-16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3:13:24.37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85 118 0,'-26'11'60'15,"26"-11"-43"-15,0 0-6 16,-21 0-4 0,21 0-2-16,0 0-1 0,0 0-1 15,0 0 0-15,0 0-1 16,0 0-1-16,0 0 0 15,0 0 0-15,0 0-1 16,0 0 1-16,0 0-1 16,0 0 0-16,0 0 0 15,0 0 1-15,15-15-1 16,-15 15 0-16,0 0 0 0,14-10 0 16,-14 10 0-16,18-4 0 15,-3 4 1 1,-4-3-1-16,3 3 0 15,4 0 0-15,1 0 0 16,-1 0 0-16,0 0 0 16,0 0 0-16,4 0 0 0,-4 0 0 15,0 0 0-15,5 0 0 16,-2 0 0-16,5 3 0 16,-1-3 0-16,5 0 0 15,-1 4 0-15,3-4 0 0,2 0 0 16,2 0 1-1,0 8-1-15,0-8 0 0,5 2 0 16,-9 2 0-16,1 4 0 16,0-5 0-16,0 1 0 15,-1-4 0-15,-3 3 0 16,5-3 0-16,-5 0 0 16,7-3 0-16,-4-4 0 15,2 3 0-15,2 0 1 16,0-2-1-1,-3-2 0-15,-1 4 0 0,-2 1 0 16,-1 3 0-16,0-8 0 16,-4 8 0-16,1 0 0 15,0 0 0-15,-1 0 0 16,0 0 0-16,1 0 0 16,0-4 0-16,-1 4 0 15,0-3 0-15,4-1 0 16,0-3 0-16,1 7 0 0,-5-7 0 15,4 7 0 1,-3 0 0-16,0-4 0 16,-1 4 0-16,-3 0 0 0,-4 0 0 15,0 0 0-15,1 0 0 16,-5 0 1-16,-14 0-1 16,22 0 0-16,-22 0 0 15,14 7 0-15,-14-7 0 16,0 0 0-16,0 0 0 15,0 0 0-15,0 0 0 16,0 0 0-16,0 0 0 16,0 0 0-16,11 0-1 0,-11 0 0 15,0 0-8-15,15 0-5 16,-15 0-11-16,7-36-46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1:49.7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67 24 0,'0'0'68'16,"0"0"-21"-16,0 0-17 16,0 0-13-16,0 0-6 15,0 0-2-15,0 0-4 0,0 0 0 16,0 0-1-16,0 0-1 15,0-24-1 1,0 24 0-16,0 0 0 16,15-16-1-16,-15 16 1 0,0 0-1 15,8-15 0-15,-8 15 0 16,17-5-1-16,-17 5 1 16,19 0-1-16,-4 0 1 15,-15 0-1-15,25 0 1 16,-10-4-1-16,1 4 0 15,-1 0 0-15,4 0 1 16,-2 0-1-16,2 0 0 16,1 0 0-16,-1 4 0 15,4 5 0-15,1-6 0 0,0-3 0 16,-1 8 0 0,0-4 0-16,1 0 0 15,-5 0 0-15,0 0 0 0,-2-4 0 16,-17 0 0-1,23 8 0-15,-23-8 0 0,0 0 0 16,11 0 0 0,-11 0 0-16,0 0 0 0,0 0 0 15,0 0 0-15,0 0 0 16,0 0 0-16,0 0 0 16,0 0 0-16,0 0 0 15,0 0 0-15,0 0 0 16,0 0 0-16,0 0 0 15,0 0 0-15,0 0 0 16,0 0-2-16,13 20-1 16,-13-20-6-16,0 0-5 0,0-20-12 15,3 4-48-15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1:51.05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18 32 131 0,'0'0'53'0,"0"0"-35"16,0 0-7-16,0 0-5 16,-20-8-1-16,20 8-2 15,0 0-1-15,0 0 0 16,0 0-1-16,20-3 1 16,-20 3-1-16,16-13-1 15,-16 13 1-15,19-4 0 16,-19 4-1-16,28-3 1 15,-13 3-1-15,5 0 0 16,-4 0 1-16,7 0-1 16,-3 0 0-16,7 0 0 15,-7 0 1-15,7 3-1 16,-3-3 0-16,-1 0 0 16,5 0 0-16,-5 9 0 15,0-9 0-15,1 0 0 0,-4-5 0 16,3 5 0-1,-8 0 1-15,1-7-1 0,-16 7 0 16,23 0 0-16,-23 0 0 16,16 0 0-16,-16 0 0 15,0 0 0-15,15 7 0 16,-15-7 0-16,0 0 0 16,13 5 0-16,-13-5 0 0,0 0 0 15,15 4 0-15,-15-4 0 16,0 0 0-16,16 0 0 15,-16 0 0-15,0 0 0 16,20 7 0-16,-20-7 0 16,0 0 0-16,0 0 0 15,11 4 0-15,-11-4 0 16,0 0 0-16,0 0-1 16,8 19 1-16,-8-19 0 15,0 0-1-15,0 0-2 16,0 0-7-16,0 0-3 15,0 0-12-15,-16-11-45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5:50.30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7D0CF9A-55AD-4731-B51C-779B39274855}" emma:medium="tactile" emma:mode="ink">
          <msink:context xmlns:msink="http://schemas.microsoft.com/ink/2010/main" type="inkDrawing" rotatedBoundingBox="8751,8783 14190,9520 13832,12160 8393,11423" semanticType="callout" shapeName="Other"/>
        </emma:interpretation>
      </emma:emma>
    </inkml:annotationXML>
    <inkml:trace contextRef="#ctx0" brushRef="#br0">28 2356 19 0,'0'0'96'16,"0"0"-44"-16,-13 8-27 15,13-8-12-15,0 0-5 16,0 0-2-16,0 0-1 16,0 0-2-16,0 0 0 15,0 0-2-15,0 0 0 16,0 0 0-16,0 0 0 16,-15-19 0-16,15 19-1 15,0-27 0-15,0 3 0 16,4 0 1-16,4-8-1 15,-5-3 0-15,2 0 0 0,6-4 0 16,-3 4 0 0,0-8 0-16,-1 0 0 15,6-4 0-15,-1-1 0 16,3-2 1-16,1-1-1 16,-5-8 0-16,9-2 0 15,-5 1 0-15,5 1 1 16,-4 0-1-16,3 5 0 15,-4-4 0-15,5-1 0 0,-4 3 0 16,4 2 0-16,-1-1 1 16,9-4-1-16,-5 1 0 15,5-1 0-15,3 4 0 16,8-4 0-16,-4 8 0 16,8 0 0-16,-4-3 0 0,5 7 0 15,-1 0 0 1,-1 4 0-16,6 0 0 0,-2 3 0 15,1 6 0-15,1-2 0 16,-2 4 0-16,4 2 0 16,1 2 0-1,1 1 0-15,-1 0 0 0,-5 4 0 16,5-5 1-16,0 3-1 16,0 3 0-16,-4 2 0 15,0 0 0-15,-1 5 0 16,-2-1 0-16,3 5 0 15,-4-5 1-15,4 1-1 16,-4 2 0-16,4-2 0 16,-5-1 0-16,6 4 0 15,-1 1 0-15,-1 3 0 16,2 0 0-16,-1 4 0 16,-4 4 0-16,4 0 0 0,-1 0 0 15,-2 0 0 1,-1 0 0-16,-1 0 0 15,1 0 0-15,1 0 0 0,2 4 0 16,2 0 0-16,-6 3 1 16,6-2-1-16,-6 3 0 15,9 3 0-15,-4 1 0 16,1-4 0-16,-2 4 0 16,5-1 0-16,0 6 0 15,-1-6 0-15,6-1 0 16,-2 7 0-16,-3-1 0 0,0-5 0 15,-1 9 0-15,2-1 0 16,-1 0 0-16,-5 1 0 16,5 5 0-16,-4-2 0 15,1-4 0-15,-2 4 1 16,5-3-1 0,0 0 0-16,-4-1 0 0,-4 0 0 15,4 6 0-15,-4-6 0 16,1 1 0-16,2 7 0 15,-7-3 0-15,4-1 0 16,-8 0 0-16,5 1 0 16,-9-4 0-16,0 3 0 15,0 0 0-15,-8-7 0 16,-3 4 0-16,4-1 0 0,-4 1 0 16,-5-5 0-1,1 10 0-15,4-6 0 0,-1 0 0 16,-4 4 0-16,5 1 0 15,3 0 0-15,-3 4 0 16,4-6 0 0,-5 7 0-16,1-8 0 15,3 9 0-15,-3-4 0 0,-1-2 0 16,1 3 0-16,0-4 0 16,-1 9 0-16,1-5 0 15,0-4 0-15,3 4 0 16,-4 3 0-16,4 0 0 15,5-3 0-15,-5 1 0 0,1-1 0 16,0-3 0-16,3 2 0 16,-4 2 0-16,-3 0 0 15,3-5 1-15,-3 1-2 16,3 7 2-16,-4 0-2 16,6 0 2-16,-6 1-2 15,1 3 1-15,3-4 0 16,-3 4 0-16,-1 1 0 15,1-5 0-15,-5-3 0 16,4 3 0-16,-7-1 0 16,4 2 0-16,-4-1 0 15,-1-3 0-15,1-1 0 16,-4 1 0-16,0-5 0 16,0 1 0-16,0-5 0 15,-1 1 0-15,-2-4 0 16,-2 0 0-16,-3-1 0 15,8 1 0-15,-4-1 0 16,-4-3 0-16,4 3 0 16,-4-15 0-16,7 24 0 15,-7-24 0-15,13 24 0 0,-13-24 0 16,7 19 0-16,-7-19 0 16,8 23 0-1,-8-12 0-15,0-11 0 0,8 29 0 16,-8-29 0-16,0 23 0 15,0-23 0-15,8 16 0 16,-8-16 0-16,0 16 0 0,0-16 0 16,4 11 0-1,-4-11 0-15,0 0 0 0,0 16 0 16,0-16 0-16,0 0 0 16,0 0 0-16,0 0 0 15,0 0-1-15,0 0-1 16,16-16-6-16,-16-3-4 15,-8-5-6-15,-4-3-24 16</inkml:trace>
    <inkml:trace contextRef="#ctx0" brushRef="#br0" timeOffset="809.6423">5035 2301 118 0,'0'0'66'0,"0"0"-40"16,8-15-12-16,4 15-10 16,-12 0 0-16,23 0-1 15,-23 0-1-15,39 11 0 16,-28 1-1-16,17 7 0 15,-5-2-1-15,2 6 1 0,-2 0-1 16,0-4 1 0,-4-3-1-16,-2-4 0 15,2-4 0-15,-4-8 0 0,-15 0 0 16,28-4 0 0,-28 4 0-16,19-24 0 0,-19 24 0 15,20-23 0-15,-16 7 0 16,4 5 0-16,0-9 1 15,-5 5-1-15,5-9 0 16,4 3 0-16,-1-5 0 16,2-1 0-16,-1-1 0 15,3 1 0-15,-7 4 0 16,8 3 1-16,-9 4-1 16,-7 16 0-16,19-15 0 0,-19 15 0 15,0 0 0-15,12-5 0 16,-12 5 0-1,0 0 0-15,0 0 0 0,0 0 0 16,0 0-1-16,0 0 0 16,20 8-1-16,-20-8-7 15,4-27-3-15,-4 4-6 16,-4-17-28-16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6:20.673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AA448A1-BF09-4815-867C-5AE87F8031D1}" emma:medium="tactile" emma:mode="ink">
          <msink:context xmlns:msink="http://schemas.microsoft.com/ink/2010/main" type="inkDrawing" rotatedBoundingBox="11230,8719 24018,8219 24145,11453 11356,11953" semanticType="callout" shapeName="Other"/>
        </emma:interpretation>
      </emma:emma>
    </inkml:annotationXML>
    <inkml:trace contextRef="#ctx0" brushRef="#br0">0 3122 48 0,'0'0'91'16,"0"0"-49"-16,0 0-32 15,0 0-1-15,0 0-2 16,0 0-2-16,0 0-1 16,7-16-1-16,-7 16 0 15,13-14-1 1,-13 14-1-16,15-21 1 0,-15 21-1 15,20-24 0-15,-20 24 0 16,27-34-1-16,-12 18 1 16,-2-5 0-16,2 2-1 15,5-4 1-15,-1 0-1 16,-7 5 1-16,12-8-1 16,-9-1 0-16,5 4 1 0,-4 0-1 15,7-9 0-15,0 1 1 16,1-4-1-1,3-1 0-15,1-3 1 0,3 4-1 16,5-4 0-16,-2-4 0 16,2 7 0-1,2-3 1-15,1 0-1 0,5-4 0 16,7-5 1-16,-5 2-2 16,10 0 2-16,2-5-1 15,5 0 0-15,3-1 0 16,1 2 0-16,0 3 0 15,3 0 0-15,-8-1 0 0,9 6 1 16,-9-5-1-16,9 4 0 16,-5-4 0-1,5 4 0-15,-1 0 0 16,4-3 0-16,5 2 1 0,-1 1-2 16,4 0 2-16,0-1-1 15,-3 5 0-15,-2 0 0 16,2-4 0-16,-1 8 0 15,-4-3 0-15,1 2 0 16,-1-3 0-16,4 7 1 16,1-3-1-16,3 0 0 15,0 5 0-15,-4-7 0 16,4 3 0-16,0 2 0 16,0 0 0-16,0 0 0 15,-3 2 0-15,-4 2 0 0,2-3 0 16,-2 4 0-1,3 3 0-15,0-7 0 16,1 8 0-16,-1-3 0 0,4 0 0 16,-3 0 0-16,2 2 1 15,1 1-1-15,0-1 0 16,-3 0 0 0,-1 1 0-16,-4-1 0 15,8 5 0-15,-7-5 0 0,-1 5 0 16,0-1 0-16,-3 1 0 15,-5 3 0-15,1 0 0 16,-9 5 0-16,1-1 0 16,3 0-1-16,-3 0 2 0,-3 5-1 15,-2-1 0 1,1 0 0-16,0-1 0 0,-1-2 0 16,1 3 0-16,0 0 0 15,3-3 0-15,1 3 0 16,-4 1 0-16,8-1 0 15,-1-3 0-15,-3 2 0 16,0 1 0-16,-1 5 0 16,-3-5 0-16,4-1 0 15,4 6 0-15,-5-5 0 16,5 0 0-16,4 1 0 16,3-1 0-16,-4 3 0 15,8 2 0-15,-4-5 0 16,1 8 0-16,4-4 0 15,-1 4 0-15,-4-4 1 0,1 4-1 16,-1 0 0 0,0 0 0-16,-3 0 0 15,-1-8 0-15,1 8 0 0,-5 0 0 16,1 0 0 0,4 0 0-16,-5-4 0 15,2 4 0-15,1 0 0 0,-2 0 0 16,0-3 0-16,3 3 0 15,-4 0 0-15,-3 0 0 16,0-6 0-16,0 6 0 16,-5 0 0-16,2 0 0 15,-2 6 0-15,1-6 0 16,0 7 0-16,-1-7 0 16,1 8 0-16,0 0 0 0,0-5 0 15,-1 5 0-15,2 0 0 16,-2 0 0-1,-3 0 0-15,0-4 0 0,-1 7 0 16,-2-2 0-16,-1 2 0 16,-1-3 0-16,2 4 0 15,-6-1 0-15,6 1 0 16,-6 0 0-16,6 1 0 16,-2-6 0-16,1 4 0 15,4 1 0-15,-8 0 0 16,4-1 0-16,4 1 0 15,0 0 0-15,-1 0 0 16,6 3 0-16,-10 1 0 16,5 4 1-16,-4-4-1 0,4 3 0 15,-8-4 0-15,4 1 0 16,0 4 0-16,-4-5 0 16,4 1 0-1,-4-1 0-15,4 1 0 16,-4 4 0-16,0 0 0 15,0-1 0-15,0 1 0 0,0 0 0 16,4 1 0-16,-4 4 0 16,5 1 0-16,-2-1 0 15,1-2 0-15,-4 5 0 16,-1-5 0-16,2 5 0 16,-4-1 0-16,-2 0 0 0,1 5 0 15,0-1 0-15,-3 1 0 16,3 2 0-1,4 2 0-15,-4-6 0 16,4 7 0-16,-4-3 0 0,0 2 0 16,1-1 0-16,-1 4 0 15,-4 0 0-15,0 0 0 16,0 4 0-16,4-4 0 16,-4 5 0-16,1-2 0 15,3 1 0-15,4-3 0 16,-4 4 0-16,8 2 1 15,-8-3-2-15,4 4 2 16,3 0-2-16,-2 0 2 16,-1 0-1-16,-4-2 0 0,4 4 0 15,-7-7 0-15,3 9-1 16,-4 1 2 0,-4-7-1-16,0 7 0 0,0 0 0 15,1 2-1 1,-8-3 1-16,-1-1 0 0,-4 1 1 15,4 1-2 1,-3-1 1-16,0-5 0 16,-1-2 0-16,1-2 0 0,-4 1 0 15,4-4 0-15,-5 0 0 16,1-7 1-16,-1-1-2 16,1-4 2-16,-1 5-1 15,-7-8 0-15,4-1 0 16,-4-7 0-16,0-2 0 15,-8-14 0-15,11 25 0 0,-11-25 0 16,5 15 0-16,-5-15 0 16,0 0 0-16,7 12 0 15,-7-12 0-15,0 0-1 16,0 0 1-16,0 0 0 16,0 0-1-16,0 0 0 15,0 0-1-15,0 0-7 16,-4-15-3-16,4-1-6 15,-11 1-28-15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6:48.22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39 136 88 0,'-23'7'74'31,"23"-7"-40"-31,0 0-26 0,-20 9-1 0,20-9-2 16,0 0-1-16,0 0-1 15,0 0-1-15,0 0 1 16,0 0-1-16,0 0-1 16,15-16 1-16,-15 16-1 15,0 0-1-15,20 0 1 16,-20 0 0-16,16 0 0 15,-16 0-1-15,28 0 1 16,-9 0-1-16,0 0 1 16,5 0-1-16,-1 0 0 0,0-5 0 15,5 5 0-15,0 0 1 16,3 0-1 0,0 0 0-16,5 0 0 15,-1-8 0-15,0 8 1 16,5-7-1-16,2 7 0 15,-2-4 0-15,2 4 0 0,-2-8 0 16,2 8 0-16,1 0 0 16,4-3 0-16,1 3 0 15,-2-9 0-15,5 7 0 16,-1-7 0-16,-2 5 0 16,7-4 0-16,-9-3 1 15,-3 3-1-15,1 8 0 16,-9-5 0-16,0 5 0 0,-3 5 0 15,-1-5 0-15,-4 3 0 16,0 5 0-16,-3-4 0 16,3-4 0-16,-3 0 0 15,4-4 0-15,-2-4 0 16,2 5 0-16,3-5 1 16,0 5-1-16,5-6 0 15,3 1 0-15,-1 8 0 16,2-4 0-16,4 4 0 15,-6 0 0-15,6 0 1 16,-5-4-1-16,0 4 0 16,-4 0 0-16,0 0 0 15,-8-4 0-15,1 4 0 0,-5 0 0 16,-4 0 1-16,-2 0-1 16,-2 4 0-16,-15-4 0 15,24 4 0-15,-24-4 0 16,20 0 0-16,-20 0 1 15,19 8-1 1,-19-8 0-16,20 0 0 16,-20 0 0-16,23 0 0 15,-23 0 0-15,19-8 0 0,-19 8 0 16,15 0 0-16,-15 0 0 16,0 0 0-16,17 0 0 15,-17 0 0-15,0 0 0 16,0 0 0-16,0 0 0 15,0 0 0-15,0 0 0 16,-20 12-1-16,20 3-2 0,0-15-6 16,0 0-2-16,-12-23-9 15,4 0-26-15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6:49.81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-21 43 100 0,'0'0'44'0,"0"0"-16"16,-16 0-9-16,16 0-6 15,0 0-5-15,0 0-1 16,0 0-3-16,0 0-1 16,0 0 0-16,0 0-1 15,0 0 0-15,0 0-1 16,0 0 1-16,19 8-1 0,-19-8 0 15,20 0 0-15,-20 0-1 16,28 8 1 0,-12-8-1-16,2 3 0 15,7-3 1-15,2 4-1 0,4-4 0 16,1 0 0 0,2 0 0-16,5 0 1 0,-3 0-1 15,7 0 0-15,-4 0 0 16,0 0 0-16,1 0 0 15,2 0 0-15,-7 0 0 16,4 0 0-16,1 0 1 16,-5 0-1-16,3 0 0 15,-2 0 0-15,-1 6 0 16,1-6 0-16,-5 6 0 0,0-1 0 16,0 2 0-16,0-3 0 15,2-4 0-15,1 4 0 16,-2-4 0-1,3 0 0-15,0 0 0 0,1 0 0 16,-2-4 0-16,-2 4 0 16,-1-4 0-16,0 4 0 15,-3-7 0-15,-5 7 0 16,4-5 0-16,-7 5 0 16,0-4 0-16,3 4 0 15,-4-2 0-15,6 2 0 16,-2 0 0-16,-4 0 0 15,4-10 0-15,2 10 0 16,-2-3 0-16,0-2 0 16,-4 5 0-16,6-8 0 0,-2 5 0 15,0 3 0 1,-3-8 0-16,4 8 0 16,-6-8 1-16,2 8-1 15,4-8 0-15,-4 8 0 0,-1 0 0 16,-4 0 0-16,5 0 0 15,0 0 0-15,-9 0 0 16,5 0 0-16,-16 0 0 16,20 0 0-16,-20 0 0 15,0 0 0-15,15 8 0 16,-15-8 0-16,0 0 0 0,0 0 0 16,0 16 0-1,0-16 0-15,0 0 0 0,0 19-1 16,0-19 0-16,0 0-8 15,0 0-2-15,0-16-6 16,8-26-25-16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37:14.9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49E987-1FE3-448B-B174-818F04483BE3}" emma:medium="tactile" emma:mode="ink">
          <msink:context xmlns:msink="http://schemas.microsoft.com/ink/2010/main" type="inkDrawing" rotatedBoundingBox="8441,7020 21163,8006 20820,12432 8098,11445" semanticType="callout" shapeName="Other"/>
        </emma:interpretation>
      </emma:emma>
    </inkml:annotationXML>
    <inkml:trace contextRef="#ctx0" brushRef="#br0">177 4123 131 0,'0'0'36'0,"0"0"-14"0,0 0-9 15,0 0-5 1,0 0-3-16,0 0-1 0,-20-8 0 16,20 8-2-16,0 0 0 15,0 0 0-15,-20 0-1 16,20 0 0-16,0 0 0 16,0 0 0-1,-24-12-1-15,24 12 1 0,-15-23-1 16,7 6 1-16,0-2-1 15,0-4 1-15,1 0-1 16,-1-4 0-16,0-4 1 16,0-1-1-16,4 0 0 15,1-3 0-15,-5 0 0 16,3-4 0-16,5-8 0 16,-7 0 0-16,7-4 0 0,0-4 1 15,0 1-1-15,0-2 0 16,7 6 0-16,-7 3 0 15,8 1 0 1,-3 2 0-16,-5 1 0 16,7 3 0-16,-3-2 1 0,4-2-1 15,-4-2 0-15,4-5 0 16,-1-8 0-16,6 4 0 16,-6-12 1-16,5 9-1 15,0-5 0-15,-1 1 0 16,1 3 0-16,4-3 0 15,-1 3 0-15,1 0 0 16,4 0 0-16,-5 5 0 16,9-5 0-16,-1 1 0 15,5-6 0-15,-2 6 0 16,6-5 0-16,0 1 0 16,3-5 0-16,4 1 0 15,-5 3 0-15,6 0 0 0,-1 5 0 16,-3 3 0-1,-2 4 0-15,-2 4 0 0,-1 8 0 16,1 0 0-16,-1 3 0 16,0-3 0-16,4 7 0 15,-4 2 0-15,5-1 0 16,-1 0 0-16,8-5 0 16,-3 5 0-16,-2-5 0 15,6-2 0-15,-2 2 0 16,6 1 0-16,-2 0 0 15,5 0 0-15,-4-1 0 0,0 1 0 16,0 8 1 0,0-5-1-16,-4 5 0 0,4 0 0 15,-8-1 0-15,4 5 0 16,0-1 0-16,-4-3 0 16,0 8 0-16,4-6 0 15,-4 1 0-15,5 2 0 16,-1-2 0-16,3 1 0 15,6-1 0-15,-6-3 0 16,9-1 0-16,0 6 0 16,4-7 0-16,-5 7-1 15,5-2 2-15,-4 4-1 0,-1 0 0 16,1 5-1-16,0-1 1 16,-4 0 1-16,3 1-1 15,2 4 0 1,-2-7 0-16,5 7 0 15,0-4 0-15,-1 3 0 16,1 1 0-16,-1-1 0 16,1 4 0-16,3 0 0 0,2-3 0 15,-2 2 0-15,1-2 0 16,-5 3 0-16,5 0 0 16,-4 1 0-16,-1-1 0 15,-3 4 0-15,0-4 0 16,-1 8 0-16,2-4 0 15,-5 4 0-15,3 0 1 0,-3 0-1 16,-1 0 0-16,6-4 0 16,2 4 0-1,-3 0 0-15,-1 0 0 16,2 0 0-16,-5 0 0 0,-1 0 0 16,-2 0 0-16,-2 4 0 15,-3 0 0-15,0-1 0 16,0 2 0-16,0 3 0 15,1-4 0-15,-2-1 0 16,-2 1 0-16,-1 4 0 16,-1 0 0-16,1-4 0 15,1 3 0-15,-1 2 0 16,-3 2 0-16,6-3 0 16,-2 0 0-16,2 0 0 15,1-1 0-15,1 1 0 16,-1-3 0-16,-1 2 0 15,-2 1 0-15,2 3 0 16,-2-4 0-16,-1 6 0 0,4-5 0 16,-4 4 0-16,0-1 0 15,0-4 0-15,1 2 0 16,-9 3 0 0,4-1 0-16,0-3 1 0,-4 5-1 15,0-6 0-15,1 5 0 16,-1-4 0-16,1 0 0 15,3 0 0-15,1 0 0 16,2-1 0-16,1-2 0 16,0-5 0-16,0 6 0 0,1 2 0 15,-1-1 0 1,0 2 0-16,0 0 0 0,0-6 0 16,-4 5 0-16,0 3 0 15,4-7 0-15,-3 3-1 16,7 6 2-16,-4-5-1 15,0 0 0 1,0 3 0-16,4-3 0 0,-4 4 0 16,4-4 0-16,1 0 0 15,-1-1 0-15,-4-2 0 16,4 3 0-16,4 0 0 16,-4-5 0-16,4 1 1 15,4 4-1-15,-5-5 0 16,5 5 0-16,-4-8 0 15,4 7 0-15,0-7 0 0,-8 5 0 16,0-1 0 0,0 4 0-16,-4-4 0 15,-4-1 0-15,4 6 0 0,-8-2 0 16,5 2 0 0,-5-2 0-16,4 1 0 15,-7 0 0-15,3-5 0 0,0 5 0 16,0 0 0-16,2-4 0 15,-2 3 0-15,-5 2 0 16,5-1 0-16,2 0 0 16,-7-1 0-16,6 5 0 15,-1-5 0-15,-4 6 0 16,5-1 0-16,-1-5 0 16,-4 1 0-16,5 0 0 15,-5 0 0-15,1 0 0 0,-1-1 0 16,0 1 0-16,4-1 0 15,1 2 0-15,-5-1 0 16,5 5 0-16,-1-7 0 16,0 6 0-16,1-9 0 15,3 6 0-15,-7-7 0 16,3 4 0-16,-4 1 0 16,0-7 0-16,-3 4 0 15,3 4 0-15,-8-4 0 16,6 4 0-16,-6 4 0 15,4-4 0-15,-3-1 0 0,3 1 0 16,0 4 0 0,-3-5 0-16,4 1 0 15,-1 0 0-15,0 4 0 0,1-4 0 16,3 0 0 0,-3-1 0-16,-1 1 0 15,5 0 0-15,-5 1 0 0,1-2 0 16,-1 0 0-16,1 0 0 15,0 6 0-15,-1-5 0 16,-3 0 0-16,3 0 0 16,-4-1 0-16,1 0 0 15,3 2 0-15,-3 3 0 16,-1-4 0-16,1 0 0 16,-1-5 0-16,1 5 0 0,0 4 0 15,-1-4 0-15,4 0 0 16,-3 0 0-16,0-1 0 15,-1 1 0-15,4 0 0 16,-3 1 0-16,4-3 0 16,-9 2 0-16,5 4 0 15,0-4 0-15,-1 0 0 16,1 1 0-16,-1 1 0 16,5-2 0-16,-5 0 0 15,5 4 0-15,-5-4 0 16,1-1 0-16,4 1 0 15,-1 0 0-15,0 4 0 16,1-4 0-16,-1 3 0 16,-3 1 0-16,3 4 0 15,1-4 0-15,-1-1 0 16,-3 5 1-16,0-4-2 16,3-1 2-16,1 1-1 0,-4-5 0 15,-2 6 0-15,2-5 0 16,4 0 0-1,-9 3 0-15,5-3 0 0,-4 0 0 16,-1-1 0 0,1 6 0-16,-1-2 0 0,1-3 0 15,0 4 0-15,-1 0 0 16,-3-1 0-16,7 1 0 16,-2-4 0-16,-2 3 0 15,4-3 0-15,-3 1 0 16,4 1 0-16,0-1 0 15,3 2 0-15,-4-1 0 16,1 0 0-16,0 1 0 0,-1 0 0 16,-4 2 0-16,5 6 0 15,-1-3 0 1,1 1 0-16,0-2 0 0,-1 1 0 16,1-1 0-16,0 4 0 15,3 1 0-15,-4 0 0 16,6-2 0-16,-6 7 0 15,0-2 0-15,5 5 0 16,-1 3 0-16,0-3 0 16,1-2 0-16,4 1 0 15,-1-3 0-15,0 3 0 16,1 1 0-16,-1 0 0 16,4-5 0-16,1 5 0 0,-1-5 0 15,0 1 0 1,-3 7 0-16,3-4 0 15,0 0 0-15,-4 1 0 0,5 0 0 16,-1-1 0-16,1 5 0 16,-5-1 0-1,5 0 0-15,-6 0 0 0,5 0 1 16,2 5-1-16,-2-1 0 16,0 0 0-16,0-4 0 15,0 1 0-15,4 3 0 16,-3-4 0-16,-5 1 0 15,9-1 0-15,-9 0 0 16,4 0 0-16,-4 5 0 0,4-9 0 16,-3 5 0-1,0-1 0-15,-1-3 0 0,0-1 0 16,1 0 0 0,-1-3 0-16,-4-1 0 0,0 0 0 15,-3-3 0-15,4 4-1 16,-9-4 1-16,1 2 0 15,4-2 0-15,-5 0 0 16,1-1 0-16,-1 2 0 16,1-6 0-16,-4 0 0 15,0-4 0-15,-12-11 0 16,24 25 0-16,-24-25 0 16,19 20 0-16,-19-20 0 15,15 14 0-15,-15-14 0 0,17 20 0 16,-17-20 0-16,19 19 0 15,-19-19 0 1,20 20 0-16,-20-20 0 0,23 20 0 16,-23-20 0-1,20 19 0-15,-20-19 0 0,11 20 0 16,-11-20 0 0,8 23 0-16,-8-23 0 0,12 19 0 15,-12-19 0-15,8 20 0 16,-8-20 0-16,3 16 0 15,-3-16 0-15,0 16 0 16,0-16 0-16,0 0 0 16,8 15 0-16,-8-15 0 15,0 0 0-15,0 16 0 0,0-16 0 16,0 0 0-16,4 16 0 16,-4-16 0-16,0 0 0 15,0 0 0-15,0 17 0 16,0-17 0-16,0 0 0 15,0 0 0-15,0 0 0 16,8 11 0-16,-8-11 0 16,0 0 0-16,3 15 1 15,-3-15-1-15,0 0 0 16,5 15 0-16,-5-15 0 16,0 0 0-16,0 0 0 15,0 0 0-15,0 0 0 16,0 0 0-16,12 16 0 15,-12-16 0-15,0 0 0 16,0 0 0-16,0 0 0 0,0 0 0 16,0 15 0-1,0-15 0-15,0 0 0 0,0 0 0 16,0 0 0-16,8 17 0 16,-8-17 0-16,0 0 0 15,0 0 0-15,0 15 0 16,0-15 0-16,0 0 0 15,0 19 0-15,0-19 0 16,0 0 0-16,0 0 0 16,0 0 0-16,0 0 0 15,0 0 0-15,3 16 0 16,-3-16 0-16,0 0 0 0,0 0 0 16,0 0 0-16,0 0 0 15,0 0 0-15,0 0 0 16,0 0 0-16,0 0 0 15,0 0 0-15,0 0 0 16,0 0 0-16,0 0 0 16,0 0 0-16,0 0 0 15,0 0 0-15,0 0 0 16,-3 12 0 0,3-12 0-16,0 0 0 0,0 0 0 15,0 0 0-15,0 0 0 16,0 16 0-16,0-16 0 15,0 0 0-15,0 0 0 16,0 0 0-16,0 0 0 16,0 0 0-16,0 0 0 0,0 0 0 15,0 0 0 1,0 0 0-16,0 0 0 0,0 0 0 16,0 0 0-1,0 0 0-15,0 0 0 0,0 0 0 16,0 0 0-16,0 0 0 15,0 0 0-15,0 0 0 16,0 0 0-16,0 0 0 16,0 0 0-16,0 0 0 15,0 0 0-15,0 0 0 16,0 15 0-16,0-15 0 16,0 0 0-16,0 0 0 15,0 12 0-15,0-12 0 0,0 0 0 16,0 0 0-16,0 0 0 15,0 0 0-15,0 0 0 16,0 0 0-16,0 0 0 16,0 0 0-16,0 0 0 15,0 0 0-15,0 0 0 16,0 0 0-16,0 0 0 16,0 0 0-16,0 0 0 15,0 0 0-15,0 0 0 16,0 0 0-16,0 0 0 15,0 0 0-15,0 0 0 16,0 0 0-16,0 0 0 16,0 0 0-16,0 0 0 15,0 0 0-15,0 0 0 16,0 0 0-16,0 0-1 16,8 16-3-16,-1-27-5 0,9-18-3 15,-1-21-8 1,9-29-33-16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2-04T15:50:53.849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54-2 19 0,'0'0'89'16,"0"0"-53"-1,0 0-13-15,0 0-11 0,-13 15-3 16,13-15-3-16,0 0-1 16,0 0-1-16,0 0-1 15,0 0 1-15,9 11-2 16,-9-11 1-16,0 0 0 16,0 17-1-16,0-17 0 15,0 19 0-15,4-7 0 16,-4-12-1-16,0 28 0 15,0-28 0-15,0 27 0 16,0-27 0-16,0 31-1 16,-4-16 1-16,4 5-1 15,0-8 1-15,0 7-1 16,-4-3 0-16,4 4 0 0,0-5 1 16,0 5-1-1,0 0 0-15,-5-5 0 0,5 5 0 16,0-1 0-16,0-3 1 15,0 4-1 1,0-5 0-16,0 6 0 16,0-3 0-16,0 2 0 0,0 0 0 15,0-1 0 1,0 1 0-16,0 3 0 0,0-4 0 16,0 6 0-16,0-1 0 15,5-2 0-15,-5 2 0 16,0-1 0-16,0-3 0 15,0-1 0-15,0 1 0 16,4 0 0-16,-4-1 0 16,0 2 0-16,0-3 0 0,0 2 0 15,0-1 1-15,0 1-1 16,0-5 0-16,0 5 0 16,0-1 0-16,0 1 0 15,0 0 0-15,0-3 0 16,0 5 0-16,-4-3-1 15,4 2 1-15,0 1 0 16,-8-2 0-16,8-4 0 16,-3 3 0-16,3 1 0 15,-5-9 0-15,5 9 0 16,0-4 0-16,-4-1 0 16,4 5 0-16,0-4 0 15,0-1 0-15,0 1 0 16,-8 4 0-16,8-5 0 15,0 1 0-15,-3 0 0 16,3 3 0-16,-5-3 0 0,5 3 0 16,0-3 0-16,-3 4 0 15,3-1 0 1,0-4 0-16,-5 6 0 0,5-2 0 16,0-3 0-16,0 3 0 15,0 0 0-15,0 2 0 16,0-2 0-16,0 5 0 15,0-5 0-15,0 4 0 16,5-4 0-16,-5 1 0 16,0 0 0-16,0-1 0 15,0-4 0-15,0 6 0 0,0-6 0 16,0 5 0-16,0-1 0 16,0 1 0-16,0 0 0 15,0 4 0-15,0-1 0 16,0 0 0-16,0-4 0 15,3 5 0-15,-3 0 0 16,0-5 0-16,0 2 0 16,5-2 0-16,-5 4 0 15,0-7 0-15,0 7 0 16,0-4 0-16,3 1 0 16,-3 4 0-16,0-5 0 15,0 6 0-15,0-3 0 16,8-2 0-16,-8 0 0 15,0 2 0-15,0-6 0 16,0 4 0-16,0 0 0 0,0-1 0 16,4 4 0-1,-4-3 0-15,0-1 0 16,0 6 0-16,0 1 0 0,0 3 0 16,0-7 0-1,0 2 0-15,0-1 0 0,0 1 0 16,0-1 0-16,0 1 0 15,0-5 0-15,0 5 0 16,0-4 0-16,0-2 0 16,0 3 0-16,0-2 0 15,0 1 0-15,0-5 0 16,0 5 0-16,0 0 0 16,0-4 0-16,0 3 0 0,0 1 0 15,-4-5 0-15,4 4 0 16,0 1 0-16,0 0-1 15,0-4 1-15,0-1 0 16,0 0 0 0,0 1 0-16,0 0 0 0,0 0 0 15,0 3 0-15,0-3 0 16,0 3 0-16,0-2 0 16,0 1 0-16,0-2 0 15,0 0 0-15,0-1 0 16,0-15 0-16,0 24 0 15,0-24 0-15,0 20 0 16,0-20 0-16,0 20 0 16,0-20 0-16,0 15 0 15,0-15 0-15,-8 19 0 16,8-19 0-16,0 12 0 16,0-12 0-16,0 0 0 15,0 16 0-15,0-16 0 16,0 0 0-16,-3 15 0 15,3-15 0-15,0 0 0 0,-5 20 0 16,5-20 0-16,0 0 0 16,0 16 0-16,0-16 0 15,0 0 0-15,0 0 0 16,-8 15 0-16,8-15 0 16,0 0 0-16,0 0 0 15,0 0 0-15,0 0 0 0,0 16 0 16,0-16 0-16,0 0 0 15,0 0 0-15,0 0 0 16,0 0 0-16,0 0 0 16,0 0 0-16,0 0 0 15,0 0 0-15,0 0 0 16,0 0 0-16,0 0 0 16,0 0 0-16,0 0 0 15,0 0 0-15,0 0 0 16,0 0-1-16,0 0 1 15,0 0 0-15,0 0 0 16,0 0-1-16,0-16-1 16,0 16-6-16,0 0-7 15,0 0-13-15,0 0-47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AF09B-E2FC-4677-8443-CD328CFB19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96D0-CF44-4982-90D7-3C1D2DA91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P339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696D0-CF44-4982-90D7-3C1D2DA919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3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5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1297-7D7A-4B65-A0B1-84A81E6EDD4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C025-EBAC-490D-A454-5E8F0B79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zs177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19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80.emf"/><Relationship Id="rId4" Type="http://schemas.openxmlformats.org/officeDocument/2006/relationships/image" Target="../media/image150.emf"/><Relationship Id="rId9" Type="http://schemas.openxmlformats.org/officeDocument/2006/relationships/customXml" Target="../ink/ink13.xml"/><Relationship Id="rId14" Type="http://schemas.openxmlformats.org/officeDocument/2006/relationships/image" Target="../media/image20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IET 333: </a:t>
            </a:r>
            <a:br>
              <a:rPr lang="en-US" dirty="0" smtClean="0"/>
            </a:br>
            <a:r>
              <a:rPr lang="en-US" dirty="0" smtClean="0"/>
              <a:t>Depreciation and Taxation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Jung-woo Sohn (</a:t>
            </a:r>
            <a:r>
              <a:rPr lang="en-US" dirty="0" smtClean="0">
                <a:hlinkClick r:id="rId2"/>
              </a:rPr>
              <a:t>jzs177@psu.edu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SOYD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Straight-line depreciation: simple but unrealistic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epreciation cost highest at first, gets lower later</a:t>
                </a:r>
              </a:p>
              <a:p>
                <a:pPr lvl="2"/>
                <a:r>
                  <a:rPr lang="en-US" dirty="0" smtClean="0"/>
                  <a:t>Any possible modification to the straight-line method?</a:t>
                </a:r>
              </a:p>
              <a:p>
                <a:r>
                  <a:rPr lang="en-US" dirty="0" smtClean="0"/>
                  <a:t>SOYD method: Sum-of-Years-Digits method</a:t>
                </a:r>
              </a:p>
              <a:p>
                <a:pPr lvl="1"/>
                <a:r>
                  <a:rPr lang="en-US" dirty="0" smtClean="0"/>
                  <a:t>Depreciation: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𝑅𝑒𝑚𝑎𝑖𝑛𝑖𝑛𝑔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𝑢𝑠𝑒𝑓𝑢𝑙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𝑙𝑖𝑓𝑒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𝑆𝑂𝑌𝐷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For example, if the useful life is 4 years</a:t>
                </a:r>
              </a:p>
              <a:p>
                <a:pPr lvl="2"/>
                <a:r>
                  <a:rPr lang="en-US" dirty="0" smtClean="0"/>
                  <a:t>First year depreciation: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 + 2 + 3 + 4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Second-year depreciation: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 + 2 + 3 + 4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 smtClean="0"/>
                  <a:t>Third-year depreciation: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 + 2 + 3 + 4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2"/>
                <a:stretch>
                  <a:fillRect l="-1391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7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Declining balance with SOYD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984" y="1825625"/>
            <a:ext cx="75840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Depreciation: SOYD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</a:t>
            </a:r>
            <a:r>
              <a:rPr lang="en-US" dirty="0"/>
              <a:t>: A robot costs $25,000. At the end of four-year useful life its salvage value is estimated to be $5,000. Prepare its depreciation schedule under the </a:t>
            </a:r>
            <a:r>
              <a:rPr lang="en-US" dirty="0" smtClean="0"/>
              <a:t>SOYD </a:t>
            </a:r>
            <a:r>
              <a:rPr lang="en-US" dirty="0"/>
              <a:t>method.</a:t>
            </a:r>
          </a:p>
          <a:p>
            <a:r>
              <a:rPr lang="en-US" dirty="0" smtClean="0"/>
              <a:t>SOYD = 1 + 2 + 3</a:t>
            </a:r>
            <a:r>
              <a:rPr lang="ko-KR" altLang="en-US" dirty="0"/>
              <a:t> </a:t>
            </a:r>
            <a:r>
              <a:rPr lang="en-US" altLang="ko-KR" dirty="0" smtClean="0"/>
              <a:t>+</a:t>
            </a:r>
            <a:r>
              <a:rPr lang="ko-KR" altLang="en-US" dirty="0" smtClean="0"/>
              <a:t> </a:t>
            </a:r>
            <a:r>
              <a:rPr lang="en-US" altLang="ko-KR" dirty="0" smtClean="0"/>
              <a:t>4 = 10 years</a:t>
            </a:r>
          </a:p>
          <a:p>
            <a:r>
              <a:rPr lang="en-US" altLang="ko-KR" dirty="0" smtClean="0"/>
              <a:t>P – S = 25,000 – 5,000 = 20,000</a:t>
            </a:r>
          </a:p>
          <a:p>
            <a:r>
              <a:rPr lang="en-US" dirty="0" smtClean="0"/>
              <a:t>Depreciation rates: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year: 	4/10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year:	3/10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year:	2/10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year:	1/10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2272" y="4219018"/>
            <a:ext cx="4581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Depreciations: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year: 4/10 * 20,000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year:3/10 * 20,000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year: 2/10 * 20,000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 smtClean="0"/>
              <a:t>4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year: 1/10 * 20,000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921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Depreciation: SOYD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974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</a:t>
            </a:r>
            <a:r>
              <a:rPr lang="en-US" dirty="0"/>
              <a:t>: A robot costs $25,000. At the end of four-year useful life its salvage value is estimated to be $5,000. Prepare its depreciation schedule under the </a:t>
            </a:r>
            <a:r>
              <a:rPr lang="en-US" dirty="0" smtClean="0"/>
              <a:t>SOYD </a:t>
            </a:r>
            <a:r>
              <a:rPr lang="en-US" dirty="0"/>
              <a:t>method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912968"/>
              </p:ext>
            </p:extLst>
          </p:nvPr>
        </p:nvGraphicFramePr>
        <p:xfrm>
          <a:off x="628650" y="3495120"/>
          <a:ext cx="7467632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9778"/>
                <a:gridCol w="2263366"/>
                <a:gridCol w="2492496"/>
                <a:gridCol w="20719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Book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Ending Book 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20,000 * 0.4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20,000 * 0.3</a:t>
                      </a:r>
                      <a:r>
                        <a:rPr lang="en-US" baseline="0" dirty="0" smtClean="0"/>
                        <a:t> = </a:t>
                      </a:r>
                      <a:r>
                        <a:rPr lang="en-US" dirty="0" smtClean="0"/>
                        <a:t>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20,000 * 0.2 =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20,000 * 0.1 = 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Total: 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</a:t>
            </a:r>
            <a:br>
              <a:rPr lang="en-US" dirty="0" smtClean="0"/>
            </a:br>
            <a:r>
              <a:rPr lang="en-US" dirty="0" smtClean="0"/>
              <a:t>Double-declining balance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Declining balance method</a:t>
                </a:r>
              </a:p>
              <a:p>
                <a:pPr lvl="1"/>
                <a:r>
                  <a:rPr lang="en-US" dirty="0" smtClean="0"/>
                  <a:t>Charges a fixed percentage of the asset’s book value</a:t>
                </a:r>
              </a:p>
              <a:p>
                <a:pPr lvl="1"/>
                <a:r>
                  <a:rPr lang="en-US" dirty="0" smtClean="0"/>
                  <a:t>Most realistic</a:t>
                </a:r>
              </a:p>
              <a:p>
                <a:r>
                  <a:rPr lang="en-US" dirty="0" smtClean="0"/>
                  <a:t>Double-declining balance (</a:t>
                </a:r>
                <a:r>
                  <a:rPr lang="en-US" b="1" dirty="0" smtClean="0"/>
                  <a:t>DDB</a:t>
                </a:r>
                <a:r>
                  <a:rPr lang="en-US" dirty="0" smtClean="0"/>
                  <a:t>) method</a:t>
                </a:r>
              </a:p>
              <a:p>
                <a:pPr lvl="1"/>
                <a:r>
                  <a:rPr lang="en-US" dirty="0" smtClean="0"/>
                  <a:t>Uses </a:t>
                </a:r>
                <a:r>
                  <a:rPr lang="en-US" b="1" dirty="0" smtClean="0"/>
                  <a:t>200%</a:t>
                </a:r>
                <a:r>
                  <a:rPr lang="en-US" dirty="0" smtClean="0"/>
                  <a:t> or 150% rates for decline</a:t>
                </a:r>
              </a:p>
              <a:p>
                <a:pPr lvl="2"/>
                <a:r>
                  <a:rPr lang="en-US" dirty="0" smtClean="0"/>
                  <a:t>With respect to the N periods</a:t>
                </a:r>
              </a:p>
              <a:p>
                <a:r>
                  <a:rPr lang="en-US" dirty="0" smtClean="0"/>
                  <a:t>Depreciation for N-year project</a:t>
                </a:r>
              </a:p>
              <a:p>
                <a:pPr lvl="1"/>
                <a:r>
                  <a:rPr lang="en-US" dirty="0" smtClean="0"/>
                  <a:t>First-year depreciation: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First-year book value</a:t>
                </a:r>
              </a:p>
              <a:p>
                <a:pPr lvl="1"/>
                <a:r>
                  <a:rPr lang="en-US" dirty="0" smtClean="0"/>
                  <a:t>Second-</a:t>
                </a:r>
                <a:r>
                  <a:rPr lang="en-US" dirty="0" err="1" smtClean="0"/>
                  <a:t>yr</a:t>
                </a:r>
                <a:r>
                  <a:rPr lang="en-US" dirty="0" smtClean="0"/>
                  <a:t> depreciation: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Second-year book value</a:t>
                </a:r>
              </a:p>
              <a:p>
                <a:pPr lvl="1"/>
                <a:r>
                  <a:rPr lang="en-US" dirty="0" smtClean="0"/>
                  <a:t>Third-</a:t>
                </a:r>
                <a:r>
                  <a:rPr lang="en-US" dirty="0" err="1" smtClean="0"/>
                  <a:t>yr</a:t>
                </a:r>
                <a:r>
                  <a:rPr lang="en-US" dirty="0" smtClean="0"/>
                  <a:t> depreciation: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Third-year book value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4374590" y="4706655"/>
              <a:ext cx="171720" cy="95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7910" y="4557975"/>
                <a:ext cx="327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4386110" y="5304255"/>
              <a:ext cx="169920" cy="2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9430" y="5145135"/>
                <a:ext cx="3236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4365230" y="5840655"/>
              <a:ext cx="215280" cy="111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7830" y="5680455"/>
                <a:ext cx="372600" cy="3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9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Depreciation: </a:t>
            </a:r>
            <a:r>
              <a:rPr lang="en-US" dirty="0" smtClean="0"/>
              <a:t>DDB </a:t>
            </a:r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16237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</a:t>
            </a:r>
            <a:r>
              <a:rPr lang="en-US" dirty="0"/>
              <a:t>: A robot costs $25,000. At the end of four-year useful life its salvage value is estimated to be $5,000. Prepare its depreciation schedule under the </a:t>
            </a:r>
            <a:r>
              <a:rPr lang="en-US" dirty="0" smtClean="0"/>
              <a:t>DDB method.</a:t>
            </a:r>
          </a:p>
          <a:p>
            <a:pPr lvl="1"/>
            <a:r>
              <a:rPr lang="en-US" dirty="0" smtClean="0"/>
              <a:t>Depreciation rate: 2/N = 2/4 = 0.5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44232"/>
              </p:ext>
            </p:extLst>
          </p:nvPr>
        </p:nvGraphicFramePr>
        <p:xfrm>
          <a:off x="369651" y="3651313"/>
          <a:ext cx="8686800" cy="2215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1983"/>
                <a:gridCol w="2301413"/>
                <a:gridCol w="2467293"/>
                <a:gridCol w="3126111"/>
              </a:tblGrid>
              <a:tr h="369222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Beginning book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Depreciation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Ending book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$12,500 = $25,000 *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$12,500 = $25,000 - $12,500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6,250 = 12,500 *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6,250 = 12,500</a:t>
                      </a:r>
                      <a:r>
                        <a:rPr lang="en-US" baseline="0" dirty="0" smtClean="0"/>
                        <a:t> – 6,250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3,125 = 6,250</a:t>
                      </a:r>
                      <a:r>
                        <a:rPr lang="en-US" baseline="0" dirty="0" smtClean="0"/>
                        <a:t> *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3,125 = 6,250 – 3,125</a:t>
                      </a:r>
                      <a:endParaRPr lang="en-US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1,563 = 3,125</a:t>
                      </a:r>
                      <a:r>
                        <a:rPr lang="en-US" baseline="0" dirty="0" smtClean="0"/>
                        <a:t> *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1,562 = </a:t>
                      </a:r>
                      <a:r>
                        <a:rPr lang="en-US" b="0" dirty="0" smtClean="0"/>
                        <a:t>3,125</a:t>
                      </a:r>
                      <a:r>
                        <a:rPr lang="en-US" b="0" baseline="0" dirty="0" smtClean="0"/>
                        <a:t> – 1,563</a:t>
                      </a:r>
                      <a:endParaRPr lang="en-US" b="1" dirty="0"/>
                    </a:p>
                  </a:txBody>
                  <a:tcPr/>
                </a:tc>
              </a:tr>
              <a:tr h="369222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= $23,438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5223" y="6065822"/>
            <a:ext cx="551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Ending book balance: 1562 &lt; 5000?????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025310" y="3262695"/>
              <a:ext cx="2004840" cy="882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1630" y="3248655"/>
                <a:ext cx="203148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4082990" y="3033375"/>
              <a:ext cx="4606920" cy="1124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0390" y="3019335"/>
                <a:ext cx="4633920" cy="11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6325070" y="4200135"/>
              <a:ext cx="825840" cy="543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8030" y="4041735"/>
                <a:ext cx="9842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2685110" y="4585695"/>
              <a:ext cx="694080" cy="36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6270" y="4429095"/>
                <a:ext cx="8510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/>
              <p14:cNvContentPartPr/>
              <p14:nvPr/>
            </p14:nvContentPartPr>
            <p14:xfrm>
              <a:off x="2928110" y="2642055"/>
              <a:ext cx="4602960" cy="1484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4070" y="2628015"/>
                <a:ext cx="4626360" cy="15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/>
              <p14:cNvContentPartPr/>
              <p14:nvPr/>
            </p14:nvContentPartPr>
            <p14:xfrm>
              <a:off x="5752310" y="4182135"/>
              <a:ext cx="19800" cy="1245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4190" y="4044615"/>
                <a:ext cx="175320" cy="15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6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DDB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689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compensate the loss below the salvage value estimation?</a:t>
            </a:r>
          </a:p>
          <a:p>
            <a:pPr lvl="1"/>
            <a:r>
              <a:rPr lang="en-US" dirty="0" smtClean="0"/>
              <a:t>Stop applying DDB at certain points</a:t>
            </a:r>
          </a:p>
          <a:p>
            <a:pPr lvl="1"/>
            <a:r>
              <a:rPr lang="en-US" dirty="0" smtClean="0"/>
              <a:t>Switch to straight-line method in the middle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294595"/>
            <a:ext cx="8294405" cy="23638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33910" y="4790998"/>
              <a:ext cx="698040" cy="43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9030" y="4641238"/>
                <a:ext cx="8510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895110" y="4788838"/>
              <a:ext cx="624600" cy="3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43270" y="4632958"/>
                <a:ext cx="7545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2274430" y="5122918"/>
              <a:ext cx="486360" cy="40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3150" y="4968478"/>
                <a:ext cx="6199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6036790" y="5139118"/>
              <a:ext cx="696240" cy="57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80630" y="4982878"/>
                <a:ext cx="8301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837870" y="5131918"/>
              <a:ext cx="760680" cy="41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99350" y="4976038"/>
                <a:ext cx="8784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4195390" y="4796758"/>
              <a:ext cx="593280" cy="33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16910" y="4649158"/>
                <a:ext cx="742320" cy="34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6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</a:t>
            </a:r>
            <a:br>
              <a:rPr lang="en-US" dirty="0" smtClean="0"/>
            </a:br>
            <a:r>
              <a:rPr lang="en-US" dirty="0" smtClean="0"/>
              <a:t>Switching to linear depreciation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1825625"/>
            <a:ext cx="60102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</a:t>
            </a:r>
            <a:br>
              <a:rPr lang="en-US" dirty="0" smtClean="0"/>
            </a:br>
            <a:r>
              <a:rPr lang="en-US" dirty="0" smtClean="0"/>
              <a:t>Comparison of different 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058" y="1690689"/>
            <a:ext cx="5615884" cy="46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Accelerated cost recovery system (ACRS)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ACRS?</a:t>
            </a:r>
          </a:p>
          <a:p>
            <a:pPr lvl="1"/>
            <a:r>
              <a:rPr lang="en-US" dirty="0" smtClean="0"/>
              <a:t>To tackle the cons of the depreciation methods so far</a:t>
            </a:r>
          </a:p>
          <a:p>
            <a:pPr lvl="2"/>
            <a:r>
              <a:rPr lang="en-US" dirty="0" smtClean="0"/>
              <a:t>SYOD: Depreciation is not realistic</a:t>
            </a:r>
          </a:p>
          <a:p>
            <a:pPr lvl="2"/>
            <a:r>
              <a:rPr lang="en-US" dirty="0" smtClean="0"/>
              <a:t>DDB: Depreciation realistic but problem with the salvage value</a:t>
            </a:r>
          </a:p>
          <a:p>
            <a:r>
              <a:rPr lang="en-US" dirty="0" smtClean="0"/>
              <a:t>The idea for ACRS:</a:t>
            </a:r>
          </a:p>
          <a:p>
            <a:pPr lvl="1"/>
            <a:r>
              <a:rPr lang="en-US" dirty="0" smtClean="0"/>
              <a:t>Consider a set of depreciation rates with</a:t>
            </a:r>
          </a:p>
          <a:p>
            <a:pPr lvl="2"/>
            <a:r>
              <a:rPr lang="en-US" dirty="0" smtClean="0"/>
              <a:t>Accelerated decline</a:t>
            </a:r>
          </a:p>
          <a:p>
            <a:pPr lvl="2"/>
            <a:r>
              <a:rPr lang="en-US" dirty="0" smtClean="0"/>
              <a:t>Converging to the estimated salvage value</a:t>
            </a:r>
          </a:p>
          <a:p>
            <a:r>
              <a:rPr lang="en-US" dirty="0" smtClean="0"/>
              <a:t>MACRS (Modified Accelerated Cost Recovery System)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class on next Thursday (December 11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Instead, we will have a class time on Wednesday evening (December 10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Around 6pm?</a:t>
            </a:r>
          </a:p>
          <a:p>
            <a:pPr lvl="1"/>
            <a:r>
              <a:rPr lang="en-US" dirty="0" smtClean="0"/>
              <a:t>Topic: Final review</a:t>
            </a:r>
          </a:p>
          <a:p>
            <a:pPr lvl="1"/>
            <a:r>
              <a:rPr lang="en-US" dirty="0" smtClean="0"/>
              <a:t>Pizza will be served!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9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Depreciation: </a:t>
            </a:r>
            <a:r>
              <a:rPr lang="en-US" dirty="0"/>
              <a:t>MACRS (Modified Accelerated Cost Recovery System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71896"/>
          </a:xfrm>
        </p:spPr>
        <p:txBody>
          <a:bodyPr/>
          <a:lstStyle/>
          <a:p>
            <a:r>
              <a:rPr lang="en-US" dirty="0" smtClean="0"/>
              <a:t>Depreciation categories and rates predetermined</a:t>
            </a:r>
          </a:p>
          <a:p>
            <a:pPr lvl="1"/>
            <a:r>
              <a:rPr lang="en-US" dirty="0" smtClean="0"/>
              <a:t>Usually by the government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15" y="2932457"/>
            <a:ext cx="7768769" cy="30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807" y="208793"/>
            <a:ext cx="7279991" cy="66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MACRS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32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Determine the depreciation schedule for a $20,000 workstation computer as per MACRS. </a:t>
            </a:r>
          </a:p>
          <a:p>
            <a:pPr lvl="1"/>
            <a:r>
              <a:rPr lang="en-US" dirty="0" smtClean="0"/>
              <a:t>Category: 5-year one</a:t>
            </a:r>
          </a:p>
          <a:p>
            <a:pPr lvl="1"/>
            <a:r>
              <a:rPr lang="en-US" dirty="0" smtClean="0"/>
              <a:t>Rates: Look up in the </a:t>
            </a:r>
            <a:r>
              <a:rPr lang="en-US" smtClean="0"/>
              <a:t>MACRS </a:t>
            </a:r>
            <a:r>
              <a:rPr lang="en-US" smtClean="0"/>
              <a:t>table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32" y="3593360"/>
            <a:ext cx="4745478" cy="27646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424430" y="6191398"/>
              <a:ext cx="644400" cy="37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5950" y="6042718"/>
                <a:ext cx="79416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0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Tax: taking out depreciation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415762" cy="34163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corporate tax…</a:t>
            </a:r>
          </a:p>
          <a:p>
            <a:pPr lvl="1"/>
            <a:r>
              <a:rPr lang="en-US" dirty="0" smtClean="0"/>
              <a:t>Gross income = Sales revenue – operating cost</a:t>
            </a:r>
          </a:p>
          <a:p>
            <a:pPr lvl="1"/>
            <a:r>
              <a:rPr lang="en-US" dirty="0" smtClean="0"/>
              <a:t>Taxable income = Gross income – </a:t>
            </a:r>
            <a:r>
              <a:rPr lang="en-US" b="1" dirty="0" smtClean="0"/>
              <a:t>Depreciation expenditures</a:t>
            </a:r>
          </a:p>
          <a:p>
            <a:r>
              <a:rPr lang="en-US" dirty="0" smtClean="0"/>
              <a:t>Depreciation is regarded as directed to production</a:t>
            </a:r>
          </a:p>
          <a:p>
            <a:r>
              <a:rPr lang="en-US" dirty="0" smtClean="0"/>
              <a:t>Incremental tax rate: for corporates</a:t>
            </a:r>
          </a:p>
          <a:p>
            <a:pPr lvl="1"/>
            <a:r>
              <a:rPr lang="en-US" dirty="0" smtClean="0"/>
              <a:t>Tax amount for $60,000 income</a:t>
            </a:r>
          </a:p>
          <a:p>
            <a:pPr lvl="2"/>
            <a:r>
              <a:rPr lang="en-US" dirty="0" smtClean="0"/>
              <a:t>10% for the first $50,000 = $5,000</a:t>
            </a:r>
          </a:p>
          <a:p>
            <a:pPr lvl="2"/>
            <a:r>
              <a:rPr lang="en-US" dirty="0" smtClean="0"/>
              <a:t>15% for the remaining $10,000 = $1,500</a:t>
            </a:r>
          </a:p>
          <a:p>
            <a:pPr lvl="1"/>
            <a:r>
              <a:rPr lang="en-US" dirty="0" smtClean="0"/>
              <a:t>Total amount of tax: $6,500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10643"/>
              </p:ext>
            </p:extLst>
          </p:nvPr>
        </p:nvGraphicFramePr>
        <p:xfrm>
          <a:off x="4928103" y="4924220"/>
          <a:ext cx="3853759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9113"/>
                <a:gridCol w="1294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Taxable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 to $50,000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$50,000 - $75,000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$75,000 - $100,000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Beyond $100,000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job shop’s revenue for the last year was $782,552, while its operating costs were $458,760. The shop acquired a new CAM system for its numerically controlled machines at a cost of $125,000. The CAM system’s useful life is expected to be three years and the salvage value is $20,000. Assuming straight-line depreciation, how much income tax is due? (Use the tax rate table from the previous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62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Gross income = Sales revenue – Operating cost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782,552 – 458,760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323,792</a:t>
            </a:r>
          </a:p>
          <a:p>
            <a:pPr lvl="1"/>
            <a:r>
              <a:rPr lang="en-US" dirty="0" smtClean="0"/>
              <a:t>Taxable income = Gross income – Depreciation expense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323,792 – (125,000 – 20,000) / 3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323,792 – 35,000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= 288,792</a:t>
            </a:r>
          </a:p>
          <a:p>
            <a:pPr lvl="1"/>
            <a:r>
              <a:rPr lang="en-US" dirty="0" smtClean="0"/>
              <a:t>Application of tax rates: incremental</a:t>
            </a:r>
          </a:p>
          <a:p>
            <a:pPr lvl="2"/>
            <a:r>
              <a:rPr lang="en-US" dirty="0" smtClean="0"/>
              <a:t>10% up to $50,000:		=   5,000</a:t>
            </a:r>
          </a:p>
          <a:p>
            <a:pPr lvl="2"/>
            <a:r>
              <a:rPr lang="en-US" dirty="0" smtClean="0"/>
              <a:t>15% up to additional $25,000:	=   3,750</a:t>
            </a:r>
          </a:p>
          <a:p>
            <a:pPr lvl="2"/>
            <a:r>
              <a:rPr lang="en-US" dirty="0" smtClean="0"/>
              <a:t>20% up to additional $25,000:	=   5,000</a:t>
            </a:r>
          </a:p>
          <a:p>
            <a:pPr lvl="2"/>
            <a:r>
              <a:rPr lang="en-US" dirty="0" smtClean="0"/>
              <a:t>25% for the remaining $188,792:	= 47,198	</a:t>
            </a:r>
          </a:p>
          <a:p>
            <a:pPr lvl="2"/>
            <a:r>
              <a:rPr lang="en-US" dirty="0" smtClean="0"/>
              <a:t>And sum them up!</a:t>
            </a:r>
          </a:p>
          <a:p>
            <a:pPr lvl="1"/>
            <a:r>
              <a:rPr lang="en-US" dirty="0" smtClean="0"/>
              <a:t>The income tax due is $60,948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079968" cy="4774351"/>
          </a:xfrm>
        </p:spPr>
        <p:txBody>
          <a:bodyPr>
            <a:normAutofit/>
          </a:bodyPr>
          <a:lstStyle/>
          <a:p>
            <a:r>
              <a:rPr lang="en-US" dirty="0" smtClean="0"/>
              <a:t>Depreciation:</a:t>
            </a:r>
          </a:p>
          <a:p>
            <a:pPr lvl="1"/>
            <a:r>
              <a:rPr lang="en-US" dirty="0" smtClean="0"/>
              <a:t>Decrease in value of an asset</a:t>
            </a:r>
          </a:p>
          <a:p>
            <a:pPr lvl="1"/>
            <a:r>
              <a:rPr lang="en-US" dirty="0" smtClean="0"/>
              <a:t>Depreciation caused by:</a:t>
            </a:r>
          </a:p>
          <a:p>
            <a:pPr lvl="2"/>
            <a:r>
              <a:rPr lang="en-US" dirty="0" smtClean="0"/>
              <a:t>New products, technological innovations, etc.</a:t>
            </a:r>
          </a:p>
          <a:p>
            <a:pPr lvl="1"/>
            <a:r>
              <a:rPr lang="en-US" dirty="0" smtClean="0"/>
              <a:t>Usually capital equipment</a:t>
            </a:r>
          </a:p>
          <a:p>
            <a:pPr lvl="2"/>
            <a:r>
              <a:rPr lang="en-US" dirty="0" smtClean="0"/>
              <a:t>Machinery</a:t>
            </a:r>
          </a:p>
          <a:p>
            <a:r>
              <a:rPr lang="en-US" dirty="0" smtClean="0"/>
              <a:t>Depreciation amount:</a:t>
            </a:r>
          </a:p>
          <a:p>
            <a:pPr lvl="1"/>
            <a:r>
              <a:rPr lang="en-US" dirty="0" smtClean="0"/>
              <a:t>Determined by the market</a:t>
            </a:r>
          </a:p>
          <a:p>
            <a:pPr lvl="1"/>
            <a:r>
              <a:rPr lang="en-US" dirty="0" smtClean="0"/>
              <a:t>Or your own estimation/prediction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upload.wikimedia.org/wikipedia/commons/4/4f/1997_Ford_F-150_X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68" y="40899"/>
            <a:ext cx="2449932" cy="15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ust4wheels.com/images/classes/apick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8" y="1584357"/>
            <a:ext cx="2435381" cy="18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3/3f/Thinkpad-x61-tabl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90" y="3390972"/>
            <a:ext cx="1530035" cy="16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UUExMVExUXFxYZGBgYGRodGhsYGh0WGBsWGBoYHCggGRolGxcXITEhJSkrLi4uFyEzODMsNygvLisBCgoKDg0OGxAQGDEmICU2Miw3LS8sLDQtNSwyLjQwMCwsLC80NSwtMDAtLCw3Ly0sLCwsLDc3NCwsLCwsLDcsLP/AABEIAKgBKwMBIgACEQEDEQH/xAAcAAEAAgIDAQAAAAAAAAAAAAAABQYEBwIDCAH/xABEEAACAQIDAgsECAUDAwUAAAABAgADEQQSIQUxBgcTIkFRYXGBkaEycoKxFDNCUmKSotEjssHC4UNz8AgVgyRjo9Lx/8QAGwEBAQADAQEBAAAAAAAAAAAAAAECBAUDBgf/xAAuEQACAgEDAgQFAwUAAAAAAAAAAQIDEQQhMQUSQVFxgTJhobHwExSRIiMzQsH/2gAMAwEAAhEDEQA/AN4xEQBERAEREAREQBERAEREARE89cfPCNquNXCo7CnQUZgpIBqtzrm28quW3VcwD0LE8e4XhJjKf1eLxKW6qr28s1pNYXjN2rT3Y127HWm3nmS/rAPVETzjhOOzaSe0MPV76bA+auPlJvCcfVQW5XAoespVI8gyH5wDecTU+E49sGbcphsSnaMjAfqB9JN4Xjg2U++u9P36VQeoBEAvsSuYTh5s2pbLjsPc7gaiqfJrGTeHx1Kp7FRH91gfkYBkREQBERAEREAREQBERAEREAREQBERAEREAREQBERAEREAREQBERAOnGYlaVN6jGyopYnsAuZ5A2rjHxuLqVd716pI+I2UeAsPCegePLbv0fZzUgbPiTyY9ze58tPGaR4A4DlMTnPs0lzfE11X+4/DALtS4M4XKFahTNgBe2psLXJGpPbOupwFwbbkdPddv7iZPUlvJ3B4AWBbT169+vd1b9ZSGvsVxYUcoK16qseghWA8gD6yLrcWNX7GIRveRl+RabSrpre97+QG794RYBp2vxdY1dy0n92p/wDcCRmJ4JY1PawtT4QH/kJm+cs+MsgPOmIwNRPbpVE95GHzEx6VrjXL2jePKejmWY7bNo1UqmpRpVNPtIrfMQDRuE4Q4ulbk8XiEt1VXA8r2k1heMzatPdjXPvrTf8AmQmXHFcFcI2/DoPduv8AKRIyrwFwzezyidz3/mBlwMnDCcde0k9oYer71Mg+asPlJrC8fdUfWYKm3XkqsvkGQ/OVjGcX6j2K7DsZAfkROnaPFtXpBCK1JiwvlOZSO/QyFNkYXj4wh+swuIT3eTb+4GTeE44tlvvrVKfv0n9SoImha/A3GL/pZh1qw/utMCtsXEL7VCr4KW9VvAPUeF4f7NqezjsP8VQL/PaTmG2hSqfV1ab+66n5GeM6tMroylfeBHznBesado/xAPbETxzhNv4qlbk8ViKdt2WrUHoGtJ/AcZu1abLlxb1NRZXRHzH7uq5td2hvrAPU8Trw7kqCd9tbbr9NvGdkAREQBERAEREAREQBERAEREAREQBETD2xtBcNQq139mkjOe5QTaAeeePTbf0jaRpA3TDIE+NrO5/lHwzP4tqRoYbNlBNZsxv90c1fC1z8U1wzVMXiLtrUr1bk/iqNcnuF/ITcmHoCmioosqgKO4Cw+UpCTXHHoVVnNmJOpvK7tipcqm8asRr3Dd4nwmBTOXc7p3Pb0Npv1aB2VqWcZ+Rz7tcq5uPbnHzLxRHyncolJ/7rXTc7FfxKD4X/AMzLo8JqoRmZUa1gN4JZjYDf1Zju+zJPp9sVnKZlT1Cuyagk8stpE4NKzT4Zj/UoMvcb/MCZdPhVh2GpZe9T/beeEtLcv9Tf7WSjmcsDVAYq25haYC7UotuqofG3oYqtPJxa5RD5j8K1NiCNOgzFpLeSVHbDKLMBUHbv859/7uPsUkQ+cxB8wmzwn8WtoBqqnp7T2TExe0czFgBc9J39w6hOO067OwUksentP7CYtSgV3wDmMY9/aneLVATazjXTpH7zDCzP2dTGax0FjKCOxYuddZHVtk0H9ujSPaUW/naTdQBrKCmpAzbstz7RzaWG/fMFcNltZnIyqDnYMc4zZjYCwBuNxI00sN+LeGkVRymyi8Ntn4egtMU6YV3Y7ifZUa6XtvK+s+8VmyfpG0KZIutAGu3aUIFNfGoU8jI3hnjeVxTAHm0wEHeNW/USPCbV4gdjWovXI1rVLD/bo/vVc/klBuHDUsiKvUAP8ztiJAIiIAiIgCIiAIiIAiIgCIiAIiIAmr+P7bfI4FMOps2IcA/7dOzN+rIPEzaE8y8de2/pO03QG6YdRSHVm9pz+Y2+CAR/Fvs/lMS1QjSkunvPcD9Ib0mzCZXOAGB5LBqxFmqsXPcdF/SAfGXTYmF5Wui7wDmbuXX1Nh4ykKltnZdcOWalUGthdTuGg85HZ3XQlh2G/wAjN1YzGsXATcbgW+0Ra5HYNdf2nWHpVCiPSV2YA3svTf8AY+U6dXU3FKLjxscu3panJyU3lmmS5P8A+D+k+4wMEUBSwH8RyBoM10TNoQNA2/782vV2FgnznkcmQEsRzd19xB7Jq/H42mSytTdFbKeZU0IWyoSGU9CjpEtvVaVju2MNPpo6S3vtl6ckWaikW1Gt9w/pb5TiizLGHoHdVdPfS/qjH5TmuAI1SrTbufKfJws9q+oaWfw2L7fc68NTTLia/kycGi5V0Fxzzop0XM18wN9bouU26dOmT/B7g42IAqM7U1d8qkLcsftNvFkB0La6nskHh8NUynMDdiBffzRzt4vvNvKSSbUrLS5LMpTcOahK3AUhTa63UAG024904t1yW/2OdrbYu1KW6X3MSvUYXUPa5yqTY9ZuLmxNgbDpNp24WrVRiCyvpe5SxFsxYsATplW+nQwMYXZhr5lD0FyLmtWI5zG5sosTcIpOnWOuYdOnVVS9KiuRAxbK+UghVepYE3IVGS9uucDWSd+onCrlbeS22f1Ot0iyqVaplHMucvH8Jt58tvUn8PV55ZgLqei/TruOo3zExeOQMVCvYG97XFzr136Z3ViEocqbgBS9S5uRpmNz0/4lUwe2M13DhgdecLHXW3QRNNzlVFdyy/Y9XVG2yXY+1e5aKWIQ7j6GZdBrKzdlh3npkbszbdMgZ6bdGodv6mTeC21h3YqSyABQCQbltb30P4beM8f3sVzFoyeimuJJ+hFETD2jihRpPUO5FZu+w0HibCW6oKJVitRKpA0XKM1/C3ymseMbGZKKUumo1z7qWP8AMV8p703wtjmJr2VSreJGvnckknViST2k6/Oes+AmyPouEpUrWNOmlM+8BeofGoz+U84cXGy/pG0aCkXSm3LP7tLnAHsLhF+KercLSyoo6QNe/eT53noYHbERAEREAREQBERAEREAREQBERAEREAjuEW1VwmGrYht1Kmz95A0HibDxnkXCUXxVdVJJetU5x7WN2b5mby/6hNt8nhaWFU86u+Zx/7dOx9XKflM1bxe4W9Z6p3IuUe83T4KD+aCGyKSBFVRuUAAd2kxMTiytVCC9gGuEqGmxJtbUMum/p6tDOzlrSKpKK1WxqLTzEAMw0tcDpIA011PRNvS6ZXN9zwka9+tlpXGUEm34P0M3D8I8dSIJqM1gPbRW/UUv5PM7A8YTKefQosRpdcydY6M43E+c6NgYdTXCl1C5ioJNsx1tYHebAm0ytmVkxOM5OphabUK1aqiNc8pT5NXIYqFACMKR0OoJ7bDx1NSps7FLJ0dF1GvVVd9lCXo/rx/079qcNKVTC1ko0np1GCJqQynMTout72zHcJSeUNuemo3aEdJuCeq/wApN8LOTwmLNPDU7rTysTylm5RgeYuhBaw0FjIapj0XVlqprqxs63Ots9NlDXBudCdO+aOp0V9jUorK9jjdSirbm6to8Yf55gMjEkkgkdI0BsNd+s62UX0Nx1zvbEUmBy1qTa/a5p7+eot5znh8OyWqZMyi5FucGK65ebv1sLds5c9LcpKMotexyf21k5qCjy8Z9T7h8A2IrmnSqBDTpgC5IuQRn1G4ZmbXqA0jFUq9GoKT1QxNtQcwA6znXq1mPs/G1sMzFbXbRwbEHvsQRqezfGOxxq8pWewYhUULfKCdCBmJKjKHPe072nrcpRhH0P0i2MdLpnlJwhHbKT3xhfyzhSxVSs5K0OV1Psqxaw11ydQHpMjZ+I5RyoasgcksoqHIdxIZbbjYDylp4G8N8JQoLRq0HS32qdiC1lBqtqGFQkbxewAtaQOyqKcpVenfky7CnffkuSL677ZZ27K66o2SVXa/B+Z8ZprZwmnVPnnZGbtbZ9XEUHpUSAXyhrkgZbi4JANr2tu6ZVU4OYiidEzbwcrKbWNxY2U9h0m1NhUytLS3Oa57hoB3X18ZxoAZ3NtM1td2m869OYkfDOOqozW51FN17o1WoxKBnalUVhbehyjW/Vl3aeE44La55Nma/T06/sdZNcNq9VsSRTqOoQBOaSLsbsx06rhfhkGa9TI2cirbSzqrduuYEzFaNY5MJdQeeHt5Fo4HbcqVC9T2wvNBYXNzqRfeNLfmlI4xdr/ScaxAAWmBTAHWNWP5iR8Il0w9QYbCFyqrlQuVUWF7XAA69wmpqlQklm1JJJPWTqfWYKCisGcrHN9zNy/9P2xbitiWHtMtJdPs07VH8CxpD4TN4yqcW+xfomCo0iLMtNc3+438Sp+t7fDLXKYiIiAIiIAiIgCIiAIiIAiIgCIiAIiQ/C/bIwWDr4g/6dMle1zog8WIHjAPOnG/tv6VtOsQbpRtRTq5l85/OW8hJXgphOSwyac5+e3xbv0hZQdnYZq9ZEN2NR+cek31Y99rzbCELoACR07x3AbrdsqIdlHDvVutMXax7NN2/wAZj1tlPT3o47x/UHWWXgvXC5ma2um4DQddu3r6pnY6vmLGwta4PWBrabWn1c6dopGnqtFDUfE2VU1aNDDu9RaNWoVb+FWYZSmhvk9p2LILW3Zd4mFwJ4VLTxFJqgLELVDDcAXKsCo1zWyka25rdmvYlTmu5uTf2SNLa69t7r6zpOzlVbqtPO6mxQW0Ylb9F7qCd3TPNQeok7H4v8+hnp741UquK2Sx6/jI/wCn1HZ3YEmo71CQQbFshByHRirKpFz1jtkZtBmZmuGVS1wp0G4Lu3DQAWGg6NJKYnCMOgdFmAsfPfMOrRbpue+dqMI+BzJWy8SJNOWDgtiKWGDVai1HLstNVpmzZb85j02/qN4ka1GW7ZaItqZRWC07E7mDObGxGovZvC819Yn2dq8T201sVLulwXWhwfwgXIamdiFuWK1CS5zKTmvYWXTrF98q20Ng0+XNOmhqWNxyel7gXsq3G7TdMTb2JZslOlVZcxByEbtQSSQbsTY3v23lj4J1lVqoLZXZAqHMFOrDNYnTNoNLi+uomh0+uxSnZOPHG/n5/U9upaqKhCqqz4nv5bb+PzwVLF8HlLGxemeogad4AXWZOHpLRp2LABQSzHQdZY9ksvCmqDUUXBZKaq5BLDPqSAx1IF7a66Si8L69qIpg2aqwXwGp87AfF0Ta11zlGMffH2Nfpim5WSk84eE8Y9fl5FhPCxwv8KgrqBYFGzHTQHS99Be1o2Twqp00yMrjLyjtcC1uc5vdid9x5TVGOwRolTnUk5vZuGUqbEOCBY9ViQR0yz8DKlRkqO7s63CqHOYXHObRrjpX1nFcXX/V3PCOzO3EXk6q23SKuZ0IJF7tcLc3JI0trc690zNktSqvdDmzXLgjXNpputbfJLEYajWH1aAEEfw+YCOnRCFPlGzNlU6TFkzbrWJuOjUab9LTKN0JyWOSQvXY4Z5wmmvBERxiY7LQSkN9Rrn3U1/mKyu8ANk/StoYemRdA/KVPcpc8g9+UL8Unf8AuuDbaNT6aM1JEFJLoXQNcF3YKcwI5wFgZbuJnZtOpisZi6aKlJqvI0AAQAi/xHsDuuFo/mM9QbmwlPKgB37z3nU+pndESFEREAREQBERAEREAREQBERAEREATT3/AFEbby0aGEU61GNV/cTRQe9jf4JuGeVONTbf0vaeIcG6UzyKe7TuCfF858YBl8V+zw1SrWP2FyJ7zak+AA/NL99CHRaQfA7BfR8KmbQsMzDpu+p8QLDwktTrkHRlI67j5HWUhK4cqFC5bFRr1d/fvnXtOuuSyi5J1K9V92tgT3zsDjRG3mxv8hMXaNE2bt3CYyXdFozrkoTUms4MLFHVKasvOtfMNOjTd13/ACznSVQNV01sQpIPRc21E6sIgKvcA2AsTv3yQweKOQABDZiCGsCBpYgnxnpU/wBOCijLUzjdvjDMMhD7NRR1i9vQzCq0ENzmXt1EmcXVp57ckXO7ePTMDaV7aSoGIOGIG8WOveQLj1nstRKJpPTpmPiBTUM4ZGKDNYMDqLAbvxFR4yLXFYpEUnOVdWdcwDXVSQzagkKPDf1Gde2AiUxydwah1vb2U7utj+idmP23TqhU5N1phaFO2jWpo2eoQbjnkrSA0Nwh3XmjqdQ7pZbxg+g6bplRR/jUu975Wdlsvqc024wfNUpgsot9pSPA36+qS+G4R0W9sGn8Nx+nX0kJ9MWsDdlDsSTnbm8rWdVJAa1wlIWB1tvFrGcNrUqaU6bKuVqrVKgGoK0NFpKV62szX7B1xXq9RSswnt8y3dK6brGoW0Ylxs2vzz4LjSrq6hkOZSSAbEC46NR2yl8LsVVXEqyqwWkoysVupLatqRYixA8JsDgnhSaSYYgkEb7Xy1G1vfquZs+jTwzqKQ5KoEGTKcrEZRaxHXNid0rH3T5ZxK9JVp066M9ibxn18Ty223S4tVpUqotpcEEdxU6eAv2y4bIwxo0aNPLc2Gcm2jNqbg7wL69gmzeGfBPZ6YerXbDJmRbggfa6PC81km1b+0nip/of3mpqZbJI94aDUamDdUc4+ZOYoOytnNOoM4YMp0SwQWUMS29TqSTzmG61u87YpYbDMzUwxRWY3tqd4HyEicHXp1WVVbKT98WAsLnUX6pDcZFUU6CU1qK5qvrlvoqWJ3j7xX1koTbcpeh4Oi6qf96LT+ZrqpULEsxuSSWPWTqT5z0FwFoDCUsJh7laiURWqL1tWIdgfxLdV7hNK8Ddk/S8dh6JF1Zwan+2nPqfpUjxmxsbtI1MTUrA73uvcp5vyE2kZG9wZ9mDsXEipQRh0qP8elpnSFEREAREQBERAEREAREQBESq8INo1ada2YqmmW2l9Ndek3vKlkFqiVjBcI23OA3aND+x9JN4TadKobK4zfdOjeXT4RgEbw6219CwGIxA9pKZCe+1kT9TCeR1NiCddbm/T3989mbU2dSxNJqNZBUpuLMp3HpHqAfCay25xH4Spc4apUoH7pOdf1agSA1fS4clvraX5D/a37yYwPCTDPvq8n2OCPXd6zr2xxObQo3NMJXUfcNj4KdTKTtHY2Iw5tWoVKZH3lPzGku5Dc+NYM3KU2DqQDzSCLd4mbRblE7R8poDD12Q3RmQ9akg+Yk/srhtjKB0qLUHVUUH1Fm9ZCm1a1AILE2Lm/8AiYbWBPXKmnGMHtyuHII+0jXH5WtbzMksHwnw1T/VVSeh+b6tp6ykJ36UT4dmszHwqPaozFRp4zDwFMOc1wVAuSN04YqqXPZ0DqgGdUTD1iEZM+5RcSN2vwSwzXempUDQhCejQkXuPSZ+ylAqoP8Am4zlsypZ2U7iDI4p8o9K7rK/gk17lSxnBBbE0q9+pXX5sv7TF2TwZqnEUlYDJmF2BuAAS246779HSZamGtpkbOa1VCNecPXQ+k8/0IG2up34w3n2LPwOomriCwBFKkDYDdmOgv1m1z5SffgnQNhzgqiwTNdfG/OOuu/o75W6KZCuTS3bbKu8nruekzHfhVWRv4dQsoJvmAN7ndrqAN2+ZuKlyjVrunX8DwdXGTWOHw6YYVC5qNnYm/sqFAsL2FyLm2nOMjqj4LC4OhTrUEr12RarDcwFQkgcoo0ygWtfoE4cKUbG/wDqGexBCBbc0aXuNbjd2yrPst13AHuP7zVsjJN4R39Hdp51RjO3Dzl+GX67eHkSvA9Ked2qgWIyL1AnU92lrd8oXGBXVsbURDdKVqa941b9RI+GbD5L6NhDUddFQ1L9BNrhbj7V7LaaadySWY3JJJPWTqT5zYrj2wSOR1C/9bUSkuOF6IvvFrQ5KhjcYdCEGHpH8dQhnI7QoT88zMKd05Yin9GwGCwu5mU4mr0HNV1QHtFPKPhnRhWnoaRuPi4xuagUO9T/AM9CPKW+at4usbkr5ehx67v6+k2lDKIiJAIiIAiIgCIiAIiIAnCtRVxlZQwPQRces5xAK9juCyHWkxQ/dNyv7j17pBY3Z70vbUqOs6p4N0eNjL9PhF5ckwUzBbZq0tCc69TknyfePG8n8Ht2k+jHkz+Ld4Nu87HsnHGbAptqn8I9ns+K7vK0gsZsmpSuStx95NR4rvHqO2XZguk6sRh0cZXVXHUwBHkZS8Fj6lP2G5vUOcn5ejwtJ3B8IVP1i5fxLqviN49e+TAyRe2uLTZ2JuWw4Rj9qmcp/YSi7Z4iRqcNibdS1Bp5jUzc9Gsri6sGHWDcek5xkp5b2zxXbSw9zyHKr10zfxI6POVHFYV6ZtUR0O7nKR8989pTDx+y6NYWq0kqe8oJ894gHjnC4p6etN2p+6xF++x1k3gOGOJp+0UrD8Y18ChB87ze+2eKHZ1e5SmaDfgOnl0+cou2OIustzh8QtQfdcWJ8dw9YBBbN4xFDKalFlsRqhDD1sfnLLgeEuDqVsyYhADcgPzDc/Zs9r6nomvtscA8fhr8phnIH2k5w8Ovwlcq0ypswKnqYEHyMEN1k31G46yU2LRAOdt1wB3nSaGwmNqUvq6jp7rEDy3GWXZnGHjKK5SadUfiQBh3Mtte0gxkYNo4tuTDAm9R/aP3V6u8/KR15AYPjGw9UAYqhURhpylMhtPxA2v5SZwfCjBH6hwz9BqkKQexDa5gGfj/AOHTSl9q5dx1EgBR3gfORpM5VahYkk3J1J65xWUhA8Yu0Gp0FoKxAqEXF9CqWbd72WU3gxsr6Xi6FDoqVFDdlMc6ofBAx8JlcNMfyuJYXuKYFMd41bxubfDLZxKcHTiamJqZjTtRNFXAuVeqDmcX6Qikf+QTEphbf2x9JxVWruUtZB1IuigeAv4zlhKktWP4nsXT+prUa4HQQ1NvAc4fqEr2L4NY3DfW4SsoH2lGde8mnmA8ZSk9sDE5KiN1EeR0Pzm7sNVzKrdYBnnfZOLGa2bw6bzeHA/Gcph1610/543hgnIiJAIiIAiIgCIiAIiIAiIgCIiAIiIBgY3ZFKoSSMrH7S6Hx6G8QZBYzYdVNV/iDrXRvFTofA+EtkS5BRsLUYPzWKtfUjRh7ynf3ESzYPaBuAxDA6Btxv1MOjvGndMrGYCnV9tQT0Hcw7mGokXiuCtGopRnrZSLGz2Nu8C/rLlMhOxOFCnlVVuTYAXJuTbS5PSe2c5iUREQBIfanBfCYkEVsPTe+/mgE95G+TEQDWG2eJTBVbmiz0D2ajuA3DylF2zxKY2lc0XSuOrcf8nuE9ExKDx/tTgxjMObVsNVT4b+Omtu+Q56p7VqUwwswDDqIuPIyu7Z4B4DE/WYZL9agAju6B5QQ8q4XH1aX1dR07Axt5bvSTWE4ZYhPaCVB2ix8109JtXbXEXRa5w1dqZ6FfnL4nf8pRtrcUO0aN8lNa460IufA7vEwCgu5JJJuSSSe06kz0vxKbG+j7OpsRZqt6rf+SxX/wCNaXmZovZnAfGVcTTw74atTzMA7FTlVL85s3s6C+l9dJ6q2bhhTphQMvZ1DcF8FAHhIUyoiIBg43Y+HrEGrQpVCNxZFJ8yLzs2fs6nQBWkgQE3IF9/ju7plRAEREAREQBERAEREAREQBERAEREAREQBERAEREAREQBERAEREAREQBERAEREA+Wn2IgC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dri1.img.digitalrivercontent.net/Storefront/Company/msemea/images/English/en-EMEA-Surface-64GB-i3-4YM-00003/en-EMEA-L-Surface-64GB-i3-4YM-00003-m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80" y="5111177"/>
            <a:ext cx="291151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5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 example: </a:t>
            </a:r>
            <a:br>
              <a:rPr lang="en-US" dirty="0" smtClean="0"/>
            </a:br>
            <a:r>
              <a:rPr lang="en-US" dirty="0" smtClean="0"/>
              <a:t>Used car value example</a:t>
            </a:r>
            <a:endParaRPr lang="en-US" dirty="0"/>
          </a:p>
        </p:txBody>
      </p:sp>
      <p:pic>
        <p:nvPicPr>
          <p:cNvPr id="2050" name="Picture 2" descr="http://2.bp.blogspot.com/-YsyEChk4Bbk/TXk7SfCbrsI/AAAAAAAAAv8/6y-AQwMMv6o/s400/deprec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1" y="1745691"/>
            <a:ext cx="6713482" cy="46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3623" y="6289848"/>
            <a:ext cx="559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http://livingstingy.blogspot.com/2012/04/cars-with-low-depreciation-self.html</a:t>
            </a:r>
          </a:p>
        </p:txBody>
      </p:sp>
    </p:spTree>
    <p:extLst>
      <p:ext uri="{BB962C8B-B14F-4D97-AF65-F5344CB8AC3E}">
        <p14:creationId xmlns:p14="http://schemas.microsoft.com/office/powerpoint/2010/main" val="8597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4333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Asset</a:t>
            </a:r>
          </a:p>
          <a:p>
            <a:pPr lvl="1"/>
            <a:r>
              <a:rPr lang="en-US" dirty="0" smtClean="0"/>
              <a:t>Resource used in business</a:t>
            </a:r>
          </a:p>
          <a:p>
            <a:r>
              <a:rPr lang="en-US" dirty="0" smtClean="0"/>
              <a:t>Useful life</a:t>
            </a:r>
          </a:p>
          <a:p>
            <a:pPr lvl="1"/>
            <a:r>
              <a:rPr lang="en-US" dirty="0" smtClean="0"/>
              <a:t>Duration of time resources are expected to be in use</a:t>
            </a:r>
          </a:p>
          <a:p>
            <a:r>
              <a:rPr lang="en-US" dirty="0" smtClean="0"/>
              <a:t>Market value</a:t>
            </a:r>
          </a:p>
          <a:p>
            <a:pPr lvl="1"/>
            <a:r>
              <a:rPr lang="en-US" dirty="0" smtClean="0"/>
              <a:t>The value what the asset can be disposed of at the time of sale</a:t>
            </a:r>
          </a:p>
          <a:p>
            <a:r>
              <a:rPr lang="en-US" b="1" dirty="0" smtClean="0"/>
              <a:t>Book value: </a:t>
            </a:r>
            <a:r>
              <a:rPr lang="en-US" dirty="0" smtClean="0"/>
              <a:t> prediction/estimation</a:t>
            </a:r>
            <a:endParaRPr lang="en-US" b="1" dirty="0" smtClean="0"/>
          </a:p>
          <a:p>
            <a:pPr lvl="1"/>
            <a:r>
              <a:rPr lang="en-US" dirty="0" smtClean="0"/>
              <a:t>The value what the owner needs to sell (to avoid a loss)</a:t>
            </a:r>
          </a:p>
          <a:p>
            <a:pPr lvl="1"/>
            <a:r>
              <a:rPr lang="en-US" dirty="0" smtClean="0"/>
              <a:t>Starts from the first cost</a:t>
            </a:r>
          </a:p>
          <a:p>
            <a:r>
              <a:rPr lang="en-US" dirty="0" smtClean="0"/>
              <a:t>Relationship to tax: </a:t>
            </a:r>
          </a:p>
          <a:p>
            <a:pPr lvl="1"/>
            <a:r>
              <a:rPr lang="en-US" dirty="0" smtClean="0"/>
              <a:t>Depreciation is regarded to contribute to the production of goods</a:t>
            </a:r>
          </a:p>
          <a:p>
            <a:pPr lvl="2"/>
            <a:r>
              <a:rPr lang="en-US" dirty="0" smtClean="0"/>
              <a:t>Non-taxable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terminology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9509"/>
            <a:ext cx="79057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00292"/>
          </a:xfrm>
        </p:spPr>
        <p:txBody>
          <a:bodyPr/>
          <a:lstStyle/>
          <a:p>
            <a:r>
              <a:rPr lang="en-US" dirty="0" smtClean="0"/>
              <a:t>Depreciation cost: accumulates over the years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212" y="2428498"/>
            <a:ext cx="9044788" cy="2407871"/>
            <a:chOff x="99212" y="2428498"/>
            <a:chExt cx="9044788" cy="24078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12" y="2428498"/>
              <a:ext cx="9044788" cy="22611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043" y="4689695"/>
              <a:ext cx="8837125" cy="146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Depreciation: </a:t>
            </a:r>
            <a:br>
              <a:rPr lang="en-US" dirty="0" smtClean="0"/>
            </a:br>
            <a:r>
              <a:rPr lang="en-US" dirty="0" smtClean="0"/>
              <a:t>Straight-line depreciation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86708"/>
          </a:xfrm>
        </p:spPr>
        <p:txBody>
          <a:bodyPr/>
          <a:lstStyle/>
          <a:p>
            <a:r>
              <a:rPr lang="en-US" dirty="0" smtClean="0"/>
              <a:t>Same depreciation cost every year:</a:t>
            </a:r>
          </a:p>
          <a:p>
            <a:pPr lvl="1"/>
            <a:r>
              <a:rPr lang="en-US" dirty="0" smtClean="0"/>
              <a:t>Total depreciation: P – S</a:t>
            </a:r>
          </a:p>
          <a:p>
            <a:pPr lvl="1"/>
            <a:r>
              <a:rPr lang="en-US" dirty="0" smtClean="0"/>
              <a:t>Annual depreciation:</a:t>
            </a:r>
          </a:p>
          <a:p>
            <a:pPr marL="914400" lvl="2" indent="0">
              <a:buNone/>
            </a:pPr>
            <a:r>
              <a:rPr lang="en-US" dirty="0" smtClean="0"/>
              <a:t>(P – S) / N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71" y="2621190"/>
            <a:ext cx="4696821" cy="37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Depreciation: </a:t>
            </a:r>
            <a:br>
              <a:rPr lang="en-US" dirty="0"/>
            </a:br>
            <a:r>
              <a:rPr lang="en-US" dirty="0"/>
              <a:t>Straight-line depreciation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192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Example: A robot costs $25,000. At the end of four-year useful life its salvage value is estimated to be $5,000. Prepare its depreciation schedule under the straight-line method.</a:t>
            </a:r>
          </a:p>
          <a:p>
            <a:pPr lvl="1"/>
            <a:r>
              <a:rPr lang="en-US" dirty="0" smtClean="0"/>
              <a:t>P = $25,000, S = $5,000, N = 4</a:t>
            </a:r>
          </a:p>
          <a:p>
            <a:pPr lvl="1"/>
            <a:r>
              <a:rPr lang="en-US" dirty="0" smtClean="0"/>
              <a:t>Therefore, annual depreciation: (25,000 – 5,000) / 4 = 5,000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2" y="4193781"/>
            <a:ext cx="8496975" cy="25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987</Words>
  <Application>Microsoft Office PowerPoint</Application>
  <PresentationFormat>On-screen Show (4:3)</PresentationFormat>
  <Paragraphs>193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Cambria Math</vt:lpstr>
      <vt:lpstr>Office Theme</vt:lpstr>
      <vt:lpstr>IET 333:  Depreciation and Taxation</vt:lpstr>
      <vt:lpstr>Announcements:</vt:lpstr>
      <vt:lpstr>Depreciation</vt:lpstr>
      <vt:lpstr>Depreciation example:  Used car value example</vt:lpstr>
      <vt:lpstr>Depreciation: Terminology</vt:lpstr>
      <vt:lpstr>Depreciation: terminology</vt:lpstr>
      <vt:lpstr>Depreciation: terminology</vt:lpstr>
      <vt:lpstr>Depreciation:  Straight-line depreciation</vt:lpstr>
      <vt:lpstr>Depreciation:  Straight-line depreciation</vt:lpstr>
      <vt:lpstr>Depreciation: SOYD method</vt:lpstr>
      <vt:lpstr>Depreciation: Declining balance with SOYD method</vt:lpstr>
      <vt:lpstr>Depreciation: SOYD method</vt:lpstr>
      <vt:lpstr>Depreciation: SOYD method</vt:lpstr>
      <vt:lpstr>Depreciation:  Double-declining balance method</vt:lpstr>
      <vt:lpstr>Depreciation: DDB method</vt:lpstr>
      <vt:lpstr>Depreciation: DDB method</vt:lpstr>
      <vt:lpstr>Depreciation:  Switching to linear depreciation</vt:lpstr>
      <vt:lpstr>Depreciation:  Comparison of different methods</vt:lpstr>
      <vt:lpstr>Depreciation: Accelerated cost recovery system (ACRS)</vt:lpstr>
      <vt:lpstr>Depreciation: MACRS (Modified Accelerated Cost Recovery System)</vt:lpstr>
      <vt:lpstr>PowerPoint Presentation</vt:lpstr>
      <vt:lpstr>Depreciation: MACRS example</vt:lpstr>
      <vt:lpstr>Tax: taking out depreciation cost</vt:lpstr>
      <vt:lpstr>Tax: example</vt:lpstr>
      <vt:lpstr>Tax: example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 333:  Depreciation and Taxation</dc:title>
  <dc:creator>Jung-woo Sohn</dc:creator>
  <cp:lastModifiedBy>Jung-woo Sohn</cp:lastModifiedBy>
  <cp:revision>83</cp:revision>
  <dcterms:created xsi:type="dcterms:W3CDTF">2014-11-29T01:52:46Z</dcterms:created>
  <dcterms:modified xsi:type="dcterms:W3CDTF">2014-12-08T03:44:49Z</dcterms:modified>
</cp:coreProperties>
</file>